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5"/>
  </p:notesMasterIdLst>
  <p:sldIdLst>
    <p:sldId id="257" r:id="rId2"/>
    <p:sldId id="297" r:id="rId3"/>
    <p:sldId id="298" r:id="rId4"/>
    <p:sldId id="258" r:id="rId5"/>
    <p:sldId id="259" r:id="rId6"/>
    <p:sldId id="260" r:id="rId7"/>
    <p:sldId id="261" r:id="rId8"/>
    <p:sldId id="361" r:id="rId9"/>
    <p:sldId id="299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323" r:id="rId24"/>
    <p:sldId id="275" r:id="rId25"/>
    <p:sldId id="276" r:id="rId26"/>
    <p:sldId id="277" r:id="rId27"/>
    <p:sldId id="278" r:id="rId28"/>
    <p:sldId id="314" r:id="rId29"/>
    <p:sldId id="279" r:id="rId30"/>
    <p:sldId id="280" r:id="rId31"/>
    <p:sldId id="360" r:id="rId32"/>
    <p:sldId id="281" r:id="rId33"/>
    <p:sldId id="32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0157" autoAdjust="0"/>
  </p:normalViewPr>
  <p:slideViewPr>
    <p:cSldViewPr snapToGrid="0">
      <p:cViewPr varScale="1">
        <p:scale>
          <a:sx n="95" d="100"/>
          <a:sy n="95" d="100"/>
        </p:scale>
        <p:origin x="72" y="9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50B545-28AE-4A92-9C85-591F96B369FF}" type="datetimeFigureOut">
              <a:rPr lang="en-US" smtClean="0"/>
              <a:t>6/26/2020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73AF4F-7075-4C2C-B3E6-32BC592323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1039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vfEhLK0AqbY" TargetMode="External"/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5366770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661070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43130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종이나 </a:t>
            </a:r>
            <a:r>
              <a:rPr lang="ko-KR" altLang="en-US" b="1" dirty="0" smtClean="0"/>
              <a:t>마커 보드에 </a:t>
            </a:r>
            <a:r>
              <a:rPr lang="ko-KR" altLang="en-US" b="1" dirty="0"/>
              <a:t>그림을 그려서 화면으로 </a:t>
            </a:r>
            <a:r>
              <a:rPr lang="ko-KR" altLang="en-US" b="1" dirty="0" smtClean="0"/>
              <a:t>보여 주세요</a:t>
            </a:r>
            <a:r>
              <a:rPr lang="en-US" altLang="ko-KR" b="1" dirty="0"/>
              <a:t>! </a:t>
            </a:r>
            <a:r>
              <a:rPr lang="ko-KR" altLang="en-US" b="1" dirty="0"/>
              <a:t>여러분은 무엇을 잘해요</a:t>
            </a:r>
            <a:r>
              <a:rPr lang="en-US" altLang="ko-KR" b="1" dirty="0"/>
              <a:t>? </a:t>
            </a:r>
            <a:r>
              <a:rPr lang="ko-KR" altLang="en-US" b="1" dirty="0"/>
              <a:t>무엇을 잘해요</a:t>
            </a:r>
            <a:r>
              <a:rPr lang="en-US" altLang="ko-KR" b="1" dirty="0"/>
              <a:t>?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한 </a:t>
            </a:r>
            <a:r>
              <a:rPr lang="ko-KR" altLang="en-US" b="1" dirty="0" smtClean="0"/>
              <a:t>사람씩 </a:t>
            </a:r>
            <a:r>
              <a:rPr lang="ko-KR" altLang="en-US" b="1" dirty="0"/>
              <a:t>발표해 봅시다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44351988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dirty="0" smtClean="0"/>
              <a:t>P. 32 </a:t>
            </a:r>
            <a:r>
              <a:rPr lang="ko-KR" altLang="en-US" dirty="0"/>
              <a:t>듣기 문제입니다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1544727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 smtClean="0"/>
              <a:t>P. 33 </a:t>
            </a:r>
            <a:r>
              <a:rPr lang="ko-KR" altLang="en-US" b="1" dirty="0"/>
              <a:t>지문을 읽고 문제를 </a:t>
            </a:r>
            <a:r>
              <a:rPr lang="ko-KR" altLang="en-US" b="1" dirty="0" smtClean="0"/>
              <a:t>풀어 봅시다</a:t>
            </a:r>
            <a:r>
              <a:rPr lang="en-US" altLang="ko-KR" b="1" dirty="0" smtClean="0"/>
              <a:t>. 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b="1" dirty="0" smtClean="0"/>
              <a:t> </a:t>
            </a:r>
            <a:r>
              <a:rPr lang="en-US" altLang="ko-KR" b="1" dirty="0"/>
              <a:t>2. </a:t>
            </a:r>
            <a:r>
              <a:rPr lang="ko-KR" altLang="en-US" b="1" dirty="0"/>
              <a:t>문제는 파트너를 짝지어 채팅을 통해 물어보거나 집에서 숙제로 할 경우 가족들 중에 정해서 </a:t>
            </a:r>
            <a:r>
              <a:rPr lang="ko-KR" altLang="en-US" b="1" dirty="0" smtClean="0"/>
              <a:t>물어보도록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  <a:r>
              <a:rPr lang="ko-KR" altLang="en-US" b="1" dirty="0"/>
              <a:t>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43635945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온라인 수업 중에는 짝을 지어 바로 해도 되고 숙제로 낼 경우 본인의 모습을 그리고 본인의 꿈을 쓰는 것으로 </a:t>
            </a:r>
            <a:endParaRPr lang="en-US" altLang="ko-KR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수정해도 됩니다</a:t>
            </a:r>
            <a:r>
              <a:rPr lang="en-US" altLang="ko-KR" dirty="0"/>
              <a:t>. 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15290715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학생들과 같이 동영상을 보면서 </a:t>
            </a:r>
            <a:r>
              <a:rPr lang="ko-KR" altLang="en-US" b="1" dirty="0" smtClean="0"/>
              <a:t>불러 봅니다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노래 출처</a:t>
            </a:r>
            <a:r>
              <a:rPr lang="en-US" altLang="ko-KR" b="1" dirty="0"/>
              <a:t>: </a:t>
            </a:r>
            <a:r>
              <a:rPr lang="en-US" b="1" dirty="0"/>
              <a:t>https://youtu.be/ROnP2-aT--c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7865207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dirty="0"/>
              <a:t>워크북 </a:t>
            </a:r>
            <a:r>
              <a:rPr lang="en-US" dirty="0" smtClean="0"/>
              <a:t>P. 16</a:t>
            </a: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0523205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5655529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05938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16748672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67713406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7606908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77808615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3923092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7501661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6528695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67299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b="1" dirty="0"/>
              <a:t>“</a:t>
            </a:r>
            <a:r>
              <a:rPr lang="ko-KR" altLang="en-US" b="1" dirty="0"/>
              <a:t>나라를 두 번 세운 </a:t>
            </a:r>
            <a:r>
              <a:rPr lang="ko-KR" altLang="en-US" b="1" dirty="0" err="1"/>
              <a:t>소서노</a:t>
            </a:r>
            <a:r>
              <a:rPr lang="en-US" altLang="ko-KR" b="1" dirty="0"/>
              <a:t>“</a:t>
            </a:r>
            <a:r>
              <a:rPr lang="ko-KR" altLang="en-US" b="1" dirty="0"/>
              <a:t> </a:t>
            </a:r>
            <a:r>
              <a:rPr lang="en-US" b="1" dirty="0"/>
              <a:t>https://youtu.be/9OlgG8Qg2z0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북토비전자도서관 </a:t>
            </a:r>
            <a:r>
              <a:rPr lang="en-US" altLang="ko-KR" b="1" dirty="0"/>
              <a:t>“</a:t>
            </a:r>
            <a:r>
              <a:rPr lang="ko-KR" altLang="en-US" b="1" dirty="0"/>
              <a:t>백제를 세운 </a:t>
            </a:r>
            <a:r>
              <a:rPr lang="ko-KR" altLang="en-US" b="1" dirty="0" err="1"/>
              <a:t>온조왕</a:t>
            </a:r>
            <a:r>
              <a:rPr lang="ko-KR" altLang="en-US" b="1" dirty="0"/>
              <a:t>＂ </a:t>
            </a:r>
            <a:r>
              <a:rPr lang="en-US" altLang="ko-KR" b="1" dirty="0"/>
              <a:t>https://youtu.be/XKbjBss93Zw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주몽이 고구려를 건국한 뒤 첫째 아들 유리가 찾아오자 두번째 부인이었던 소서노가 두 아들 비류와 </a:t>
            </a:r>
            <a:r>
              <a:rPr lang="ko-KR" altLang="en-US" b="1" dirty="0" err="1"/>
              <a:t>온조를</a:t>
            </a:r>
            <a:r>
              <a:rPr lang="ko-KR" altLang="en-US" b="1" dirty="0"/>
              <a:t> 데리고 고구려를 </a:t>
            </a:r>
            <a:endParaRPr lang="en-US" altLang="ko-KR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떠난 뒤</a:t>
            </a:r>
            <a:r>
              <a:rPr lang="en-US" altLang="ko-KR" b="1" dirty="0"/>
              <a:t>, </a:t>
            </a:r>
            <a:r>
              <a:rPr lang="ko-KR" altLang="en-US" b="1" dirty="0"/>
              <a:t>둘째 아들 온조가 백제를 세우게 되는 과정을 간단히 </a:t>
            </a:r>
            <a:r>
              <a:rPr lang="ko-KR" altLang="en-US" b="1" dirty="0" smtClean="0"/>
              <a:t>설명해 준다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07660011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8495800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99454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강한 사람끼리 싸울 때 약한 사람이 그 사이에 끼여 괜히 피해를 본다는 뜻이다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en-US" altLang="ko-KR" dirty="0">
                <a:hlinkClick r:id="rId3"/>
              </a:rPr>
              <a:t>https://www.youtube.com/watch?v=vfEhLK0AqbY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9371436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6047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교재 </a:t>
            </a:r>
            <a:r>
              <a:rPr lang="en-US" altLang="ko-KR" b="1" dirty="0" smtClean="0"/>
              <a:t>P. 28</a:t>
            </a:r>
            <a:r>
              <a:rPr lang="ko-KR" altLang="en-US" b="1" dirty="0"/>
              <a:t>의 사진을 보세요</a:t>
            </a:r>
            <a:r>
              <a:rPr lang="en-US" altLang="ko-KR" b="1" dirty="0"/>
              <a:t>. </a:t>
            </a:r>
            <a:r>
              <a:rPr lang="ko-KR" altLang="en-US" b="1" dirty="0"/>
              <a:t>제목을 큰 소리로 읽어 봅시다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 smtClean="0"/>
              <a:t>그림 속의 </a:t>
            </a:r>
            <a:r>
              <a:rPr lang="ko-KR" altLang="en-US" b="1" dirty="0"/>
              <a:t>가족은 무엇을 하고 있나요</a:t>
            </a:r>
            <a:r>
              <a:rPr lang="en-US" altLang="ko-KR" b="1" dirty="0"/>
              <a:t>? </a:t>
            </a:r>
            <a:r>
              <a:rPr lang="ko-KR" altLang="en-US" b="1" dirty="0"/>
              <a:t>여러분들은 가족이랑 어디에 가고 싶나요</a:t>
            </a:r>
            <a:r>
              <a:rPr lang="en-US" altLang="ko-KR" b="1" dirty="0"/>
              <a:t>?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오늘은 지난 </a:t>
            </a:r>
            <a:r>
              <a:rPr lang="en-US" altLang="ko-KR" b="1" dirty="0"/>
              <a:t>1, 2 </a:t>
            </a:r>
            <a:r>
              <a:rPr lang="ko-KR" altLang="en-US" b="1" dirty="0"/>
              <a:t>단원에 나왔던 표현들과 어휘들을 복습해 봅시다</a:t>
            </a:r>
            <a:r>
              <a:rPr lang="en-US" altLang="ko-KR" b="1" dirty="0"/>
              <a:t>. </a:t>
            </a:r>
            <a:endParaRPr lang="ko-KR" altLang="en-US" b="1"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7706404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지연이네 가족이 공원에서 무엇을 할 것인지 들어보게 한다</a:t>
            </a:r>
            <a:r>
              <a:rPr lang="en-US" altLang="ko-KR" b="1" dirty="0"/>
              <a:t>. </a:t>
            </a: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ko-KR" altLang="en-US" b="1" dirty="0"/>
              <a:t>학생들을 역할을 주어 </a:t>
            </a:r>
            <a:r>
              <a:rPr lang="ko-KR" altLang="en-US" b="1" dirty="0" smtClean="0"/>
              <a:t>읽어 보도록 </a:t>
            </a:r>
            <a:r>
              <a:rPr lang="ko-KR" altLang="en-US" b="1" dirty="0"/>
              <a:t>한다</a:t>
            </a:r>
            <a:r>
              <a:rPr lang="en-US" altLang="ko-KR" b="1" dirty="0"/>
              <a:t>. </a:t>
            </a:r>
            <a:endParaRPr b="1"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0076238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70396239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ko-KR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https://quizlet.com/_8ccqbm?x=1jqt&amp;i=2tig8t</a:t>
            </a:r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73AF4F-7075-4C2C-B3E6-32BC5923238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5695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11577731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97" name="Google Shape;97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8201988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5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5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" name="Google Shape;14;p2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0117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 Title and 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35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5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3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3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3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088218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Title and Conten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2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2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2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2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637763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Comparison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7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7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6" name="Google Shape;26;p27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27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28" name="Google Shape;28;p27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1846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3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3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3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4607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28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2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2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759751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 Content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9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2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2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2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73173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3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903518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Content with Caption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32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2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57" name="Google Shape;57;p32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58" name="Google Shape;58;p3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1175479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 with Caption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33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33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99194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Title and Vertical 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3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4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3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3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32823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7" name="Google Shape;7;p2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2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2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2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ko-K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62870657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.png"/><Relationship Id="rId5" Type="http://schemas.openxmlformats.org/officeDocument/2006/relationships/image" Target="../media/image12.emf"/><Relationship Id="rId4" Type="http://schemas.openxmlformats.org/officeDocument/2006/relationships/notesSlide" Target="../notesSlides/notesSlide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e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ROnP2-aT--c?feature=oembed" TargetMode="External"/><Relationship Id="rId6" Type="http://schemas.openxmlformats.org/officeDocument/2006/relationships/image" Target="../media/image20.jpeg"/><Relationship Id="rId5" Type="http://schemas.openxmlformats.org/officeDocument/2006/relationships/image" Target="../media/image19.emf"/><Relationship Id="rId4" Type="http://schemas.openxmlformats.org/officeDocument/2006/relationships/image" Target="../media/image18.emf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emf"/><Relationship Id="rId4" Type="http://schemas.openxmlformats.org/officeDocument/2006/relationships/image" Target="../media/image2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7" Type="http://schemas.openxmlformats.org/officeDocument/2006/relationships/image" Target="../media/image32.emf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1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6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8.emf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video" Target="https://www.youtube.com/embed/XKbjBss93Zw?feature=oembed" TargetMode="External"/><Relationship Id="rId1" Type="http://schemas.openxmlformats.org/officeDocument/2006/relationships/video" Target="https://www.youtube.com/embed/9OlgG8Qg2z0?feature=oembed" TargetMode="External"/><Relationship Id="rId6" Type="http://schemas.openxmlformats.org/officeDocument/2006/relationships/image" Target="../media/image40.jpeg"/><Relationship Id="rId5" Type="http://schemas.openxmlformats.org/officeDocument/2006/relationships/image" Target="../media/image39.jpeg"/><Relationship Id="rId4" Type="http://schemas.openxmlformats.org/officeDocument/2006/relationships/notesSlide" Target="../notesSlides/notes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1lb3?x=1jqt&amp;i=2tig8t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quizlet.com/504478249/simple" TargetMode="Externa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504478786/2-1-unit-3-%EC%A0%90%EC%8B%AC-%EB%A8%B9%EA%B3%A0-%EA%B0%80%EB%A0%A4%EA%B3%A0-%ED%95%B4-flash-cards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1.xml"/><Relationship Id="rId4" Type="http://schemas.openxmlformats.org/officeDocument/2006/relationships/hyperlink" Target="https://youtu.be/9OlgG8Qg2z0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3.xml"/><Relationship Id="rId1" Type="http://schemas.openxmlformats.org/officeDocument/2006/relationships/video" Target="https://www.youtube.com/embed/vfEhLK0AqbY?feature=oembed" TargetMode="External"/><Relationship Id="rId4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microsoft.com/office/2007/relationships/hdphoto" Target="../media/hdphoto1.wdp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ccqbm?x=1jqt&amp;i=2tig8t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1151860" y="2296632"/>
            <a:ext cx="10182447" cy="3625702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b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dirty="0"/>
              <a:t>재외동포를 위한 </a:t>
            </a:r>
            <a:r>
              <a:rPr lang="ko-KR" altLang="en-US" dirty="0" smtClean="0"/>
              <a:t>한국어 </a:t>
            </a:r>
            <a:r>
              <a:rPr lang="en-US" altLang="ko-KR" dirty="0" smtClean="0"/>
              <a:t>(</a:t>
            </a:r>
            <a:r>
              <a:rPr lang="ko-KR" altLang="en-US" dirty="0"/>
              <a:t>영어권</a:t>
            </a:r>
            <a:r>
              <a:rPr lang="en-US" altLang="ko-KR" dirty="0"/>
              <a:t>)</a:t>
            </a:r>
            <a:br>
              <a:rPr lang="en-US" altLang="ko-KR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>2-1 </a:t>
            </a:r>
            <a:r>
              <a:rPr lang="ko-KR" dirty="0"/>
              <a:t/>
            </a:r>
            <a:br>
              <a:rPr lang="ko-KR" dirty="0"/>
            </a:br>
            <a:endParaRPr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xmlns="" id="{30A0779E-C5F7-4DDE-9B42-70532898AB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3977" y="289733"/>
            <a:ext cx="2144046" cy="214404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905F220-5558-49CB-AB72-A90B20F8AC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5945" y="0"/>
            <a:ext cx="9800110" cy="6182943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xmlns="" id="{673AC5F9-5F64-4E7C-9707-6655DE8E3B10}"/>
              </a:ext>
            </a:extLst>
          </p:cNvPr>
          <p:cNvCxnSpPr/>
          <p:nvPr/>
        </p:nvCxnSpPr>
        <p:spPr>
          <a:xfrm>
            <a:off x="4283242" y="2422358"/>
            <a:ext cx="2743200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A5E0E44A-539D-4BE2-983A-4A112B87142F}"/>
              </a:ext>
            </a:extLst>
          </p:cNvPr>
          <p:cNvCxnSpPr/>
          <p:nvPr/>
        </p:nvCxnSpPr>
        <p:spPr>
          <a:xfrm>
            <a:off x="4283242" y="3962400"/>
            <a:ext cx="2743200" cy="15881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FAE833D7-50C3-4D87-B782-121FB58E7174}"/>
              </a:ext>
            </a:extLst>
          </p:cNvPr>
          <p:cNvCxnSpPr/>
          <p:nvPr/>
        </p:nvCxnSpPr>
        <p:spPr>
          <a:xfrm flipV="1">
            <a:off x="4283242" y="3962400"/>
            <a:ext cx="2743200" cy="1588168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229536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435E49B-4C09-409F-93FA-3196593F44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43926" y="0"/>
            <a:ext cx="8304148" cy="619936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5A4128C-101F-4831-BF09-DE89A8208BAA}"/>
              </a:ext>
            </a:extLst>
          </p:cNvPr>
          <p:cNvSpPr txBox="1"/>
          <p:nvPr/>
        </p:nvSpPr>
        <p:spPr>
          <a:xfrm>
            <a:off x="3602953" y="2467575"/>
            <a:ext cx="182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화가가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A23C532-C2EC-492B-90BE-17071CCB8773}"/>
              </a:ext>
            </a:extLst>
          </p:cNvPr>
          <p:cNvSpPr txBox="1"/>
          <p:nvPr/>
        </p:nvSpPr>
        <p:spPr>
          <a:xfrm>
            <a:off x="7894568" y="2422357"/>
            <a:ext cx="162025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과학자가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4BCAD6A-EB03-4ABB-B543-2EB47C5BC1E9}"/>
              </a:ext>
            </a:extLst>
          </p:cNvPr>
          <p:cNvSpPr txBox="1"/>
          <p:nvPr/>
        </p:nvSpPr>
        <p:spPr>
          <a:xfrm>
            <a:off x="3517980" y="5245768"/>
            <a:ext cx="15721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소방관이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DC90872-23B2-4D5C-869A-DC900567E4E4}"/>
              </a:ext>
            </a:extLst>
          </p:cNvPr>
          <p:cNvSpPr txBox="1"/>
          <p:nvPr/>
        </p:nvSpPr>
        <p:spPr>
          <a:xfrm>
            <a:off x="7824667" y="5273002"/>
            <a:ext cx="1748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요리사가</a:t>
            </a:r>
          </a:p>
        </p:txBody>
      </p:sp>
    </p:spTree>
    <p:extLst>
      <p:ext uri="{BB962C8B-B14F-4D97-AF65-F5344CB8AC3E}">
        <p14:creationId xmlns:p14="http://schemas.microsoft.com/office/powerpoint/2010/main" val="203413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387194B-9594-44C0-836A-05A04B8621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4034" y="0"/>
            <a:ext cx="8463931" cy="618860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29E30B9-9D21-498D-B26C-569FB81B4E94}"/>
              </a:ext>
            </a:extLst>
          </p:cNvPr>
          <p:cNvSpPr txBox="1"/>
          <p:nvPr/>
        </p:nvSpPr>
        <p:spPr>
          <a:xfrm>
            <a:off x="6657473" y="3380874"/>
            <a:ext cx="2326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되고 싶습니다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70919F9-CFF4-43DF-9741-FE5E04676CF3}"/>
              </a:ext>
            </a:extLst>
          </p:cNvPr>
          <p:cNvSpPr txBox="1"/>
          <p:nvPr/>
        </p:nvSpPr>
        <p:spPr>
          <a:xfrm>
            <a:off x="7283116" y="4363452"/>
            <a:ext cx="2133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구경합니다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DA0F148D-DDF1-4003-8BE8-315A016E4A7B}"/>
              </a:ext>
            </a:extLst>
          </p:cNvPr>
          <p:cNvSpPr txBox="1"/>
          <p:nvPr/>
        </p:nvSpPr>
        <p:spPr>
          <a:xfrm>
            <a:off x="6785809" y="5438273"/>
            <a:ext cx="232610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먹습니다</a:t>
            </a:r>
          </a:p>
        </p:txBody>
      </p:sp>
    </p:spTree>
    <p:extLst>
      <p:ext uri="{BB962C8B-B14F-4D97-AF65-F5344CB8AC3E}">
        <p14:creationId xmlns:p14="http://schemas.microsoft.com/office/powerpoint/2010/main" val="50207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A4ABA30-A4CF-4D8B-A889-AC0690F6A8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25404" y="0"/>
            <a:ext cx="9541191" cy="618294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14F3D8-993D-4A2A-A7FD-6CD39B2BA83E}"/>
              </a:ext>
            </a:extLst>
          </p:cNvPr>
          <p:cNvSpPr txBox="1"/>
          <p:nvPr/>
        </p:nvSpPr>
        <p:spPr>
          <a:xfrm>
            <a:off x="5518484" y="3192378"/>
            <a:ext cx="39784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읽으려고 해요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AE933A0-8A06-4C42-948B-012284446696}"/>
              </a:ext>
            </a:extLst>
          </p:cNvPr>
          <p:cNvSpPr txBox="1"/>
          <p:nvPr/>
        </p:nvSpPr>
        <p:spPr>
          <a:xfrm>
            <a:off x="6096000" y="4379495"/>
            <a:ext cx="3529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가려고 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23C4A786-63DB-4168-89A0-B0A1CC89260F}"/>
              </a:ext>
            </a:extLst>
          </p:cNvPr>
          <p:cNvSpPr txBox="1"/>
          <p:nvPr/>
        </p:nvSpPr>
        <p:spPr>
          <a:xfrm>
            <a:off x="6096000" y="5662863"/>
            <a:ext cx="3529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놀려고 해요</a:t>
            </a:r>
          </a:p>
        </p:txBody>
      </p:sp>
    </p:spTree>
    <p:extLst>
      <p:ext uri="{BB962C8B-B14F-4D97-AF65-F5344CB8AC3E}">
        <p14:creationId xmlns:p14="http://schemas.microsoft.com/office/powerpoint/2010/main" val="417020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62A178E-04F6-4EC3-9D5B-ED7897E041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342021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3B5034A3-FBC3-4205-A139-588B615BD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9727" y="2005263"/>
            <a:ext cx="6962274" cy="4177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6751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080EBCED-BA1B-4064-9918-CA4715D3EF3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61411" y="-49752"/>
            <a:ext cx="8069178" cy="6202550"/>
          </a:xfrm>
          <a:prstGeom prst="rect">
            <a:avLst/>
          </a:prstGeom>
        </p:spPr>
      </p:pic>
      <p:pic>
        <p:nvPicPr>
          <p:cNvPr id="3" name="Track 008">
            <a:hlinkClick r:id="" action="ppaction://media"/>
            <a:extLst>
              <a:ext uri="{FF2B5EF4-FFF2-40B4-BE49-F238E27FC236}">
                <a16:creationId xmlns:a16="http://schemas.microsoft.com/office/drawing/2014/main" xmlns="" id="{CF74C321-09DF-4312-88FD-E7D8E063815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130589" y="1122946"/>
            <a:ext cx="1109483" cy="1109483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  <p:sp>
        <p:nvSpPr>
          <p:cNvPr id="4" name="타원 3">
            <a:extLst>
              <a:ext uri="{FF2B5EF4-FFF2-40B4-BE49-F238E27FC236}">
                <a16:creationId xmlns:a16="http://schemas.microsoft.com/office/drawing/2014/main" xmlns="" id="{2157609D-F6EB-4FEE-89B7-90AB8B56A7B7}"/>
              </a:ext>
            </a:extLst>
          </p:cNvPr>
          <p:cNvSpPr/>
          <p:nvPr/>
        </p:nvSpPr>
        <p:spPr>
          <a:xfrm>
            <a:off x="4864083" y="1857937"/>
            <a:ext cx="306258" cy="28467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rgbClr val="FF0000"/>
              </a:solidFill>
            </a:endParaRPr>
          </a:p>
        </p:txBody>
      </p:sp>
      <p:sp>
        <p:nvSpPr>
          <p:cNvPr id="6" name="타원 5">
            <a:extLst>
              <a:ext uri="{FF2B5EF4-FFF2-40B4-BE49-F238E27FC236}">
                <a16:creationId xmlns:a16="http://schemas.microsoft.com/office/drawing/2014/main" xmlns="" id="{597CCA84-CDDE-4333-A795-36287282AA5C}"/>
              </a:ext>
            </a:extLst>
          </p:cNvPr>
          <p:cNvSpPr/>
          <p:nvPr/>
        </p:nvSpPr>
        <p:spPr>
          <a:xfrm>
            <a:off x="6774713" y="3588216"/>
            <a:ext cx="289265" cy="28629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07ADFE1-CF3D-4A68-B884-C450E0D354FE}"/>
              </a:ext>
            </a:extLst>
          </p:cNvPr>
          <p:cNvSpPr txBox="1"/>
          <p:nvPr/>
        </p:nvSpPr>
        <p:spPr>
          <a:xfrm>
            <a:off x="6481011" y="5181600"/>
            <a:ext cx="304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>
                <a:solidFill>
                  <a:srgbClr val="FF0000"/>
                </a:solidFill>
              </a:rPr>
              <a:t>O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C0FF3C0-917E-4E55-B031-FC49C9753CBD}"/>
              </a:ext>
            </a:extLst>
          </p:cNvPr>
          <p:cNvSpPr txBox="1"/>
          <p:nvPr/>
        </p:nvSpPr>
        <p:spPr>
          <a:xfrm>
            <a:off x="6513095" y="5533584"/>
            <a:ext cx="304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X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0D165A4F-3B8D-4D8F-A02F-9039C6E61E5B}"/>
              </a:ext>
            </a:extLst>
          </p:cNvPr>
          <p:cNvSpPr txBox="1"/>
          <p:nvPr/>
        </p:nvSpPr>
        <p:spPr>
          <a:xfrm>
            <a:off x="6529137" y="5838748"/>
            <a:ext cx="3850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FF0000"/>
                </a:solidFill>
              </a:rPr>
              <a:t>X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1016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048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4" grpId="0" animBg="1"/>
      <p:bldP spid="6" grpId="0" animBg="1"/>
      <p:bldP spid="7" grpId="0"/>
      <p:bldP spid="8" grpId="0"/>
      <p:bldP spid="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8D241BA9-DCFA-4602-ACE1-A3D26FE10CF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205" t="1667" r="7595"/>
          <a:stretch/>
        </p:blipFill>
        <p:spPr>
          <a:xfrm>
            <a:off x="0" y="0"/>
            <a:ext cx="6096000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C488879-EE91-44D9-899B-E4BA8076C3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28084" y="1"/>
            <a:ext cx="6031832" cy="3619186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7119EC03-A6ED-41ED-B432-7E3C8F24D3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60168" y="3597645"/>
            <a:ext cx="6031832" cy="2606841"/>
          </a:xfrm>
          <a:prstGeom prst="rect">
            <a:avLst/>
          </a:prstGeom>
        </p:spPr>
      </p:pic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97EC182D-8C69-4177-A008-A933ACE4EA7F}"/>
              </a:ext>
            </a:extLst>
          </p:cNvPr>
          <p:cNvCxnSpPr/>
          <p:nvPr/>
        </p:nvCxnSpPr>
        <p:spPr>
          <a:xfrm>
            <a:off x="7074568" y="1203158"/>
            <a:ext cx="0" cy="7700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9" name="직선 연결선 8">
            <a:extLst>
              <a:ext uri="{FF2B5EF4-FFF2-40B4-BE49-F238E27FC236}">
                <a16:creationId xmlns:a16="http://schemas.microsoft.com/office/drawing/2014/main" xmlns="" id="{86C6E403-215F-49E9-973D-67548DDFBFD1}"/>
              </a:ext>
            </a:extLst>
          </p:cNvPr>
          <p:cNvCxnSpPr/>
          <p:nvPr/>
        </p:nvCxnSpPr>
        <p:spPr>
          <a:xfrm flipH="1">
            <a:off x="7074568" y="1203158"/>
            <a:ext cx="2390274" cy="7700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1" name="직선 연결선 10">
            <a:extLst>
              <a:ext uri="{FF2B5EF4-FFF2-40B4-BE49-F238E27FC236}">
                <a16:creationId xmlns:a16="http://schemas.microsoft.com/office/drawing/2014/main" xmlns="" id="{91D83846-2468-4BF3-8C2D-0DC509B0FA63}"/>
              </a:ext>
            </a:extLst>
          </p:cNvPr>
          <p:cNvCxnSpPr/>
          <p:nvPr/>
        </p:nvCxnSpPr>
        <p:spPr>
          <a:xfrm flipH="1">
            <a:off x="9464842" y="1203158"/>
            <a:ext cx="2406316" cy="77002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0043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674D1AC9-A725-4246-A202-D1CAA9F867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096000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E509228-7399-431B-BA39-CCE5D8D000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915743"/>
            <a:ext cx="6096000" cy="4267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452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555CDD8B-DB58-47E7-B33C-90AFC4C6F0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"/>
            <a:ext cx="6096000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D765AE9E-6A94-40E8-9BCD-E5B86C18BC7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3428999"/>
            <a:ext cx="6096000" cy="2753943"/>
          </a:xfrm>
          <a:prstGeom prst="rect">
            <a:avLst/>
          </a:prstGeom>
        </p:spPr>
      </p:pic>
      <p:pic>
        <p:nvPicPr>
          <p:cNvPr id="4" name="온라인 미디어 3" title="￫ﾂﾘ￫ﾊﾔ ￫ﾂﾘ￫ﾊﾔ ￬ﾞﾐ￫ﾝﾼ￬ﾄﾜ - ￫ﾰﾕ￫ﾂﾘ￬ﾗﾰ ￫ﾅﾸ￫ﾞﾘ">
            <a:hlinkClick r:id="" action="ppaction://media"/>
            <a:extLst>
              <a:ext uri="{FF2B5EF4-FFF2-40B4-BE49-F238E27FC236}">
                <a16:creationId xmlns:a16="http://schemas.microsoft.com/office/drawing/2014/main" xmlns="" id="{2DC9FB9B-E1B6-43A5-895C-A0837F9C21EF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6096000" y="-2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3374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6" name="그림 5">
            <a:extLst>
              <a:ext uri="{FF2B5EF4-FFF2-40B4-BE49-F238E27FC236}">
                <a16:creationId xmlns:a16="http://schemas.microsoft.com/office/drawing/2014/main" xmlns="" id="{30CAC0D3-5E08-40CC-926A-B0C022AC17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6550" y="0"/>
            <a:ext cx="8618899" cy="1700463"/>
          </a:xfrm>
          <a:prstGeom prst="rect">
            <a:avLst/>
          </a:prstGeom>
        </p:spPr>
      </p:pic>
      <p:pic>
        <p:nvPicPr>
          <p:cNvPr id="7" name="그림 6">
            <a:extLst>
              <a:ext uri="{FF2B5EF4-FFF2-40B4-BE49-F238E27FC236}">
                <a16:creationId xmlns:a16="http://schemas.microsoft.com/office/drawing/2014/main" xmlns="" id="{806365D2-1E57-46DF-A229-30C8B96A07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73179"/>
            <a:ext cx="6446067" cy="4209764"/>
          </a:xfrm>
          <a:prstGeom prst="rect">
            <a:avLst/>
          </a:prstGeom>
        </p:spPr>
      </p:pic>
      <p:pic>
        <p:nvPicPr>
          <p:cNvPr id="8" name="그림 7">
            <a:extLst>
              <a:ext uri="{FF2B5EF4-FFF2-40B4-BE49-F238E27FC236}">
                <a16:creationId xmlns:a16="http://schemas.microsoft.com/office/drawing/2014/main" xmlns="" id="{7869440D-7C3F-4704-B6E1-B85F89A517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46067" y="3429000"/>
            <a:ext cx="5745932" cy="2753943"/>
          </a:xfrm>
          <a:prstGeom prst="rect">
            <a:avLst/>
          </a:prstGeom>
        </p:spPr>
      </p:pic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xmlns="" id="{8DC258C1-17AB-41BC-8DF9-9CF4C76A2C02}"/>
              </a:ext>
            </a:extLst>
          </p:cNvPr>
          <p:cNvCxnSpPr/>
          <p:nvPr/>
        </p:nvCxnSpPr>
        <p:spPr>
          <a:xfrm>
            <a:off x="6446067" y="2679032"/>
            <a:ext cx="0" cy="749968"/>
          </a:xfrm>
          <a:prstGeom prst="line">
            <a:avLst/>
          </a:prstGeom>
          <a:ln>
            <a:solidFill>
              <a:schemeClr val="tx2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8101B655-13CA-48B3-938E-96B45626E01D}"/>
              </a:ext>
            </a:extLst>
          </p:cNvPr>
          <p:cNvSpPr txBox="1"/>
          <p:nvPr/>
        </p:nvSpPr>
        <p:spPr>
          <a:xfrm>
            <a:off x="2759241" y="4331368"/>
            <a:ext cx="13475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가수가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3A7928C-3605-4481-BD84-DBEB6A057915}"/>
              </a:ext>
            </a:extLst>
          </p:cNvPr>
          <p:cNvSpPr txBox="1"/>
          <p:nvPr/>
        </p:nvSpPr>
        <p:spPr>
          <a:xfrm>
            <a:off x="2791325" y="5662863"/>
            <a:ext cx="118711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화가가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8E02C8B5-6C79-41E0-9405-4747CC2576CD}"/>
              </a:ext>
            </a:extLst>
          </p:cNvPr>
          <p:cNvSpPr txBox="1"/>
          <p:nvPr/>
        </p:nvSpPr>
        <p:spPr>
          <a:xfrm>
            <a:off x="9144000" y="3525252"/>
            <a:ext cx="1261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>
                <a:solidFill>
                  <a:srgbClr val="FF0000"/>
                </a:solidFill>
              </a:rPr>
              <a:t>과학자가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942C5BD-70E8-4A4E-BFD1-E95E8117E6DB}"/>
              </a:ext>
            </a:extLst>
          </p:cNvPr>
          <p:cNvSpPr txBox="1"/>
          <p:nvPr/>
        </p:nvSpPr>
        <p:spPr>
          <a:xfrm>
            <a:off x="8913692" y="5598695"/>
            <a:ext cx="16259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smtClean="0">
                <a:solidFill>
                  <a:srgbClr val="FF0000"/>
                </a:solidFill>
              </a:rPr>
              <a:t>운동선수가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92388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82;p29">
            <a:extLst>
              <a:ext uri="{FF2B5EF4-FFF2-40B4-BE49-F238E27FC236}">
                <a16:creationId xmlns:a16="http://schemas.microsoft.com/office/drawing/2014/main" xmlns="" id="{F690C8E3-E0DC-4337-96CF-C5D35258A88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7" name="텍스트 개체 틀 2">
            <a:extLst>
              <a:ext uri="{FF2B5EF4-FFF2-40B4-BE49-F238E27FC236}">
                <a16:creationId xmlns:a16="http://schemas.microsoft.com/office/drawing/2014/main" xmlns="" id="{9BFC8031-1615-49B7-A3FE-CAD7351D57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086679"/>
            <a:ext cx="10515600" cy="5406196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70000"/>
              </a:lnSpc>
              <a:buNone/>
            </a:pPr>
            <a:r>
              <a:rPr lang="ko-KR" altLang="en-US" dirty="0"/>
              <a:t>      </a:t>
            </a:r>
            <a:r>
              <a:rPr lang="ko-KR" altLang="en-US" sz="3400" dirty="0"/>
              <a:t>선생님들의  편의를 위해 교재 자료 업로드와 여러 </a:t>
            </a:r>
            <a:r>
              <a:rPr lang="ko-KR" altLang="en-US" sz="3400" dirty="0" smtClean="0"/>
              <a:t>활동들을 제시하기 </a:t>
            </a:r>
            <a:r>
              <a:rPr lang="ko-KR" altLang="en-US" sz="3400" dirty="0"/>
              <a:t>위해 노력했습니다</a:t>
            </a:r>
            <a:r>
              <a:rPr lang="en-US" altLang="ko-KR" sz="3400" dirty="0"/>
              <a:t>. </a:t>
            </a:r>
            <a:r>
              <a:rPr lang="ko-KR" altLang="en-US" sz="3400" dirty="0"/>
              <a:t>필요하신 부분만 발췌해서 </a:t>
            </a:r>
            <a:r>
              <a:rPr lang="ko-KR" altLang="en-US" sz="3400" dirty="0" smtClean="0"/>
              <a:t>사용하셔도 </a:t>
            </a:r>
            <a:r>
              <a:rPr lang="ko-KR" altLang="en-US" sz="3400" dirty="0"/>
              <a:t>되고</a:t>
            </a:r>
            <a:r>
              <a:rPr lang="en-US" altLang="ko-KR" sz="3400" dirty="0"/>
              <a:t>, </a:t>
            </a:r>
            <a:r>
              <a:rPr lang="ko-KR" altLang="en-US" sz="3400" dirty="0"/>
              <a:t>각 교실에 맞게 추가</a:t>
            </a:r>
            <a:r>
              <a:rPr lang="en-US" altLang="ko-KR" sz="3400" dirty="0"/>
              <a:t>/</a:t>
            </a:r>
            <a:r>
              <a:rPr lang="ko-KR" altLang="en-US" sz="3400" dirty="0"/>
              <a:t>편집</a:t>
            </a:r>
            <a:r>
              <a:rPr lang="en-US" altLang="ko-KR" sz="3400" dirty="0"/>
              <a:t>/</a:t>
            </a:r>
            <a:r>
              <a:rPr lang="ko-KR" altLang="en-US" sz="3400" dirty="0"/>
              <a:t>삭제 가능합니다</a:t>
            </a:r>
            <a:r>
              <a:rPr lang="en-US" altLang="ko-KR" sz="3400" dirty="0"/>
              <a:t>.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</a:t>
            </a:r>
          </a:p>
          <a:p>
            <a:pPr>
              <a:lnSpc>
                <a:spcPct val="150000"/>
              </a:lnSpc>
              <a:buNone/>
            </a:pPr>
            <a:r>
              <a:rPr lang="en-US" altLang="ko-KR" sz="3400" dirty="0"/>
              <a:t>      zoom</a:t>
            </a:r>
            <a:r>
              <a:rPr lang="ko-KR" altLang="en-US" sz="3400" dirty="0"/>
              <a:t>이나 </a:t>
            </a:r>
            <a:r>
              <a:rPr lang="ko-KR" altLang="en-US" sz="3400" dirty="0" smtClean="0"/>
              <a:t>화상 </a:t>
            </a:r>
            <a:r>
              <a:rPr lang="en-US" altLang="ko-KR" sz="3400" dirty="0" smtClean="0"/>
              <a:t>app</a:t>
            </a:r>
            <a:r>
              <a:rPr lang="ko-KR" altLang="en-US" sz="3400" dirty="0"/>
              <a:t>을 통해 수업을 하시는 선생님들께서도 </a:t>
            </a:r>
            <a:r>
              <a:rPr lang="ko-KR" altLang="en-US" sz="3400" dirty="0" smtClean="0"/>
              <a:t>계시지만 파워포인트에 </a:t>
            </a:r>
            <a:r>
              <a:rPr lang="ko-KR" altLang="en-US" sz="3400" dirty="0"/>
              <a:t>오디오</a:t>
            </a:r>
            <a:r>
              <a:rPr lang="en-US" altLang="ko-KR" sz="3400" dirty="0"/>
              <a:t>, </a:t>
            </a:r>
            <a:r>
              <a:rPr lang="ko-KR" altLang="en-US" sz="3400" dirty="0"/>
              <a:t>비디오 삽입을 통한 수업을 하시는 경우에도 자료 </a:t>
            </a:r>
            <a:r>
              <a:rPr lang="ko-KR" altLang="en-US" sz="3400" dirty="0" smtClean="0"/>
              <a:t>활용에 </a:t>
            </a:r>
            <a:r>
              <a:rPr lang="ko-KR" altLang="en-US" sz="3400" dirty="0"/>
              <a:t>도움이 되었으면 합니다</a:t>
            </a:r>
            <a:r>
              <a:rPr lang="en-US" altLang="ko-KR" sz="3400" dirty="0"/>
              <a:t>. </a:t>
            </a:r>
          </a:p>
          <a:p>
            <a:pPr marL="114300" indent="0">
              <a:lnSpc>
                <a:spcPct val="150000"/>
              </a:lnSpc>
              <a:buNone/>
            </a:pPr>
            <a:r>
              <a:rPr lang="en-US" altLang="ko-KR" sz="3400" dirty="0"/>
              <a:t> </a:t>
            </a:r>
            <a:endParaRPr lang="en-US" sz="3400" dirty="0"/>
          </a:p>
        </p:txBody>
      </p:sp>
      <p:sp>
        <p:nvSpPr>
          <p:cNvPr id="8" name="별: 꼭짓점 5개 4">
            <a:extLst>
              <a:ext uri="{FF2B5EF4-FFF2-40B4-BE49-F238E27FC236}">
                <a16:creationId xmlns:a16="http://schemas.microsoft.com/office/drawing/2014/main" xmlns="" id="{2A6DB271-6E95-4C8D-BCEA-EC32FBDFB050}"/>
              </a:ext>
            </a:extLst>
          </p:cNvPr>
          <p:cNvSpPr/>
          <p:nvPr/>
        </p:nvSpPr>
        <p:spPr>
          <a:xfrm>
            <a:off x="944217" y="3846122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별: 꼭짓점 5개 5">
            <a:extLst>
              <a:ext uri="{FF2B5EF4-FFF2-40B4-BE49-F238E27FC236}">
                <a16:creationId xmlns:a16="http://schemas.microsoft.com/office/drawing/2014/main" xmlns="" id="{CE3B5664-63F3-4E2F-82C9-688486DB6B6C}"/>
              </a:ext>
            </a:extLst>
          </p:cNvPr>
          <p:cNvSpPr/>
          <p:nvPr/>
        </p:nvSpPr>
        <p:spPr>
          <a:xfrm>
            <a:off x="944217" y="1377570"/>
            <a:ext cx="381000" cy="357808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8501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E9D18CB8-ADD0-4595-BA99-168F42571E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558" y="0"/>
            <a:ext cx="11004884" cy="3034057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96658CB5-B79F-4446-8501-0DFDB603FE4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3558" y="3148887"/>
            <a:ext cx="10781483" cy="303405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F1DB9C39-F8A8-4985-B858-F62EBF2E1FE4}"/>
              </a:ext>
            </a:extLst>
          </p:cNvPr>
          <p:cNvSpPr txBox="1"/>
          <p:nvPr/>
        </p:nvSpPr>
        <p:spPr>
          <a:xfrm>
            <a:off x="7010400" y="705852"/>
            <a:ext cx="34330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읽으려고 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F98A892-1FF7-4253-B6BF-143271E1E03A}"/>
              </a:ext>
            </a:extLst>
          </p:cNvPr>
          <p:cNvSpPr txBox="1"/>
          <p:nvPr/>
        </p:nvSpPr>
        <p:spPr>
          <a:xfrm>
            <a:off x="7138737" y="1491915"/>
            <a:ext cx="275924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요리사가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FFC5A04-3078-48B1-887B-7D964731ED7B}"/>
              </a:ext>
            </a:extLst>
          </p:cNvPr>
          <p:cNvSpPr txBox="1"/>
          <p:nvPr/>
        </p:nvSpPr>
        <p:spPr>
          <a:xfrm>
            <a:off x="7347284" y="2294021"/>
            <a:ext cx="29036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공원에서</a:t>
            </a:r>
          </a:p>
        </p:txBody>
      </p:sp>
    </p:spTree>
    <p:extLst>
      <p:ext uri="{BB962C8B-B14F-4D97-AF65-F5344CB8AC3E}">
        <p14:creationId xmlns:p14="http://schemas.microsoft.com/office/powerpoint/2010/main" val="1879666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21C04E85-C480-45F9-9CCF-AF8D7BBBA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306" y="449180"/>
            <a:ext cx="11197387" cy="559869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ED15E5F2-11AD-44E1-892D-BC5F45D3084A}"/>
              </a:ext>
            </a:extLst>
          </p:cNvPr>
          <p:cNvSpPr txBox="1"/>
          <p:nvPr/>
        </p:nvSpPr>
        <p:spPr>
          <a:xfrm>
            <a:off x="2213810" y="657726"/>
            <a:ext cx="41869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무엇을 할 겁니까</a:t>
            </a:r>
            <a:r>
              <a:rPr lang="en-US" altLang="ko-KR" sz="2400" dirty="0">
                <a:solidFill>
                  <a:srgbClr val="FF0000"/>
                </a:solidFill>
              </a:rPr>
              <a:t>?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6C390927-2A3B-40FF-B7EE-49CF284CC51C}"/>
              </a:ext>
            </a:extLst>
          </p:cNvPr>
          <p:cNvSpPr txBox="1"/>
          <p:nvPr/>
        </p:nvSpPr>
        <p:spPr>
          <a:xfrm>
            <a:off x="2213810" y="3224463"/>
            <a:ext cx="4507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>
                <a:solidFill>
                  <a:srgbClr val="FF0000"/>
                </a:solidFill>
              </a:rPr>
              <a:t>미술관을 구경하려고 해요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5D78C80-1086-4ED9-9DF0-799C427AF6E6}"/>
              </a:ext>
            </a:extLst>
          </p:cNvPr>
          <p:cNvSpPr txBox="1"/>
          <p:nvPr/>
        </p:nvSpPr>
        <p:spPr>
          <a:xfrm>
            <a:off x="2213810" y="4507832"/>
            <a:ext cx="45078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dirty="0">
                <a:solidFill>
                  <a:srgbClr val="FF0000"/>
                </a:solidFill>
              </a:rPr>
              <a:t>비빔밥을 좋아합니까</a:t>
            </a:r>
            <a:r>
              <a:rPr lang="en-US" altLang="ko-KR" sz="2400" dirty="0">
                <a:solidFill>
                  <a:srgbClr val="FF0000"/>
                </a:solidFill>
              </a:rPr>
              <a:t>?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7" name="Oval 6"/>
          <p:cNvSpPr/>
          <p:nvPr/>
        </p:nvSpPr>
        <p:spPr>
          <a:xfrm>
            <a:off x="7619412" y="694387"/>
            <a:ext cx="361243" cy="349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7626205" y="3322066"/>
            <a:ext cx="361243" cy="349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7615526" y="5256671"/>
            <a:ext cx="361243" cy="34915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796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  <p:bldP spid="7" grpId="0" animBg="1"/>
      <p:bldP spid="8" grpId="0" animBg="1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6EA63AA4-1606-4F5D-BCDE-EE5208059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02765" y="0"/>
            <a:ext cx="9386470" cy="6168838"/>
          </a:xfrm>
          <a:prstGeom prst="rect">
            <a:avLst/>
          </a:prstGeom>
        </p:spPr>
      </p:pic>
      <p:cxnSp>
        <p:nvCxnSpPr>
          <p:cNvPr id="4" name="직선 연결선 3">
            <a:extLst>
              <a:ext uri="{FF2B5EF4-FFF2-40B4-BE49-F238E27FC236}">
                <a16:creationId xmlns:a16="http://schemas.microsoft.com/office/drawing/2014/main" xmlns="" id="{0ECFAD95-65C2-482D-A028-D7BD59624B0D}"/>
              </a:ext>
            </a:extLst>
          </p:cNvPr>
          <p:cNvCxnSpPr/>
          <p:nvPr/>
        </p:nvCxnSpPr>
        <p:spPr>
          <a:xfrm>
            <a:off x="3465095" y="1379621"/>
            <a:ext cx="123524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" name="직선 연결선 6">
            <a:extLst>
              <a:ext uri="{FF2B5EF4-FFF2-40B4-BE49-F238E27FC236}">
                <a16:creationId xmlns:a16="http://schemas.microsoft.com/office/drawing/2014/main" xmlns="" id="{85BEE8D3-0FDA-4627-BA23-AD382F3F8E37}"/>
              </a:ext>
            </a:extLst>
          </p:cNvPr>
          <p:cNvCxnSpPr/>
          <p:nvPr/>
        </p:nvCxnSpPr>
        <p:spPr>
          <a:xfrm>
            <a:off x="6464968" y="1379621"/>
            <a:ext cx="1251285" cy="1796716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39A172-C752-436B-9913-F719CB5C8318}"/>
              </a:ext>
            </a:extLst>
          </p:cNvPr>
          <p:cNvSpPr txBox="1"/>
          <p:nvPr/>
        </p:nvSpPr>
        <p:spPr>
          <a:xfrm>
            <a:off x="4940967" y="2051855"/>
            <a:ext cx="11871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농구선수</a:t>
            </a:r>
          </a:p>
        </p:txBody>
      </p:sp>
      <p:cxnSp>
        <p:nvCxnSpPr>
          <p:cNvPr id="10" name="직선 연결선 9">
            <a:extLst>
              <a:ext uri="{FF2B5EF4-FFF2-40B4-BE49-F238E27FC236}">
                <a16:creationId xmlns:a16="http://schemas.microsoft.com/office/drawing/2014/main" xmlns="" id="{EA38F46A-A313-47B2-8887-413542889F9C}"/>
              </a:ext>
            </a:extLst>
          </p:cNvPr>
          <p:cNvCxnSpPr/>
          <p:nvPr/>
        </p:nvCxnSpPr>
        <p:spPr>
          <a:xfrm>
            <a:off x="3465095" y="3176337"/>
            <a:ext cx="123524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9AF7DBC-795A-4EAC-A125-B30BA61E1FBC}"/>
              </a:ext>
            </a:extLst>
          </p:cNvPr>
          <p:cNvSpPr txBox="1"/>
          <p:nvPr/>
        </p:nvSpPr>
        <p:spPr>
          <a:xfrm>
            <a:off x="5073593" y="3886478"/>
            <a:ext cx="994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요리사</a:t>
            </a:r>
          </a:p>
        </p:txBody>
      </p:sp>
      <p:cxnSp>
        <p:nvCxnSpPr>
          <p:cNvPr id="13" name="직선 연결선 12">
            <a:extLst>
              <a:ext uri="{FF2B5EF4-FFF2-40B4-BE49-F238E27FC236}">
                <a16:creationId xmlns:a16="http://schemas.microsoft.com/office/drawing/2014/main" xmlns="" id="{C439B891-232E-4051-99E8-F3391362E53E}"/>
              </a:ext>
            </a:extLst>
          </p:cNvPr>
          <p:cNvCxnSpPr/>
          <p:nvPr/>
        </p:nvCxnSpPr>
        <p:spPr>
          <a:xfrm>
            <a:off x="6464968" y="3176337"/>
            <a:ext cx="1251285" cy="182880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직선 연결선 14">
            <a:extLst>
              <a:ext uri="{FF2B5EF4-FFF2-40B4-BE49-F238E27FC236}">
                <a16:creationId xmlns:a16="http://schemas.microsoft.com/office/drawing/2014/main" xmlns="" id="{5F8D4B7D-AF3B-4B14-B7A8-D46ADC690D1C}"/>
              </a:ext>
            </a:extLst>
          </p:cNvPr>
          <p:cNvCxnSpPr>
            <a:cxnSpLocks/>
          </p:cNvCxnSpPr>
          <p:nvPr/>
        </p:nvCxnSpPr>
        <p:spPr>
          <a:xfrm>
            <a:off x="3465095" y="5005137"/>
            <a:ext cx="1235242" cy="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0E90FAD7-6CE6-444F-8E41-34A49C159F42}"/>
              </a:ext>
            </a:extLst>
          </p:cNvPr>
          <p:cNvSpPr txBox="1"/>
          <p:nvPr/>
        </p:nvSpPr>
        <p:spPr>
          <a:xfrm>
            <a:off x="5147979" y="5702201"/>
            <a:ext cx="994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인형</a:t>
            </a:r>
          </a:p>
        </p:txBody>
      </p:sp>
      <p:cxnSp>
        <p:nvCxnSpPr>
          <p:cNvPr id="19" name="직선 연결선 18">
            <a:extLst>
              <a:ext uri="{FF2B5EF4-FFF2-40B4-BE49-F238E27FC236}">
                <a16:creationId xmlns:a16="http://schemas.microsoft.com/office/drawing/2014/main" xmlns="" id="{AED36E53-E51C-445A-92CC-8250CB451CEA}"/>
              </a:ext>
            </a:extLst>
          </p:cNvPr>
          <p:cNvCxnSpPr/>
          <p:nvPr/>
        </p:nvCxnSpPr>
        <p:spPr>
          <a:xfrm flipV="1">
            <a:off x="6464968" y="1267326"/>
            <a:ext cx="1251285" cy="373781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50593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1" grpId="0"/>
      <p:bldP spid="1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3">
            <a:extLst>
              <a:ext uri="{FF2B5EF4-FFF2-40B4-BE49-F238E27FC236}">
                <a16:creationId xmlns:a16="http://schemas.microsoft.com/office/drawing/2014/main" xmlns="" id="{82ECAEA0-DC3F-4000-A23F-A3091926ABCD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anchor="ctr"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400" kern="0" dirty="0"/>
              <a:t>한국어 교재 외 수업 자료 </a:t>
            </a:r>
            <a:r>
              <a:rPr lang="en-US" altLang="ko-KR" sz="4400" kern="0" dirty="0"/>
              <a:t>(optional)</a:t>
            </a:r>
            <a:endParaRPr lang="en-US" sz="4400" kern="0" dirty="0"/>
          </a:p>
        </p:txBody>
      </p:sp>
      <p:sp>
        <p:nvSpPr>
          <p:cNvPr id="7" name="Google Shape;100;p3">
            <a:extLst>
              <a:ext uri="{FF2B5EF4-FFF2-40B4-BE49-F238E27FC236}">
                <a16:creationId xmlns:a16="http://schemas.microsoft.com/office/drawing/2014/main" xmlns="" id="{6EAF6C41-99AB-4206-BE01-FDE3A85FBB9D}"/>
              </a:ext>
            </a:extLst>
          </p:cNvPr>
          <p:cNvSpPr txBox="1">
            <a:spLocks/>
          </p:cNvSpPr>
          <p:nvPr/>
        </p:nvSpPr>
        <p:spPr>
          <a:xfrm>
            <a:off x="838200" y="1825625"/>
            <a:ext cx="10515600" cy="4351338"/>
          </a:xfrm>
          <a:prstGeom prst="rect">
            <a:avLst/>
          </a:prstGeom>
          <a:gradFill>
            <a:gsLst>
              <a:gs pos="74333">
                <a:srgbClr val="ABC0E4"/>
              </a:gs>
              <a:gs pos="3800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txBody>
          <a:bodyPr spcFirstLastPara="1" wrap="square" lIns="91425" tIns="45700" rIns="91425" bIns="45700" anchor="t" anchorCtr="0">
            <a:normAutofit fontScale="92500" lnSpcReduction="200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28600" indent="-50800">
              <a:lnSpc>
                <a:spcPct val="200000"/>
              </a:lnSpc>
              <a:spcBef>
                <a:spcPts val="6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</a:t>
            </a:r>
            <a:r>
              <a:rPr lang="ko-KR" altLang="en-US" sz="2800" kern="0" dirty="0"/>
              <a:t>매주 수업 시간 혹은 숙제로 짧은 동화를 읽고 동화를 원고지에   </a:t>
            </a:r>
            <a:endParaRPr lang="en-US" altLang="ko-KR" sz="2800" kern="0" dirty="0"/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  따라 써 보기</a:t>
            </a:r>
          </a:p>
          <a:p>
            <a:pPr marL="228600" indent="-50800">
              <a:lnSpc>
                <a:spcPct val="20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역사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전래 동화</a:t>
            </a:r>
            <a:r>
              <a:rPr lang="en-US" altLang="ko-KR" sz="2800" kern="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ko-KR" altLang="en-US" sz="2800" kern="0">
                <a:latin typeface="Arial" panose="020B0604020202020204" pitchFamily="34" charset="0"/>
                <a:cs typeface="Arial" panose="020B0604020202020204" pitchFamily="34" charset="0"/>
              </a:rPr>
              <a:t>동영상을 </a:t>
            </a:r>
            <a:r>
              <a:rPr lang="ko-KR" altLang="en-US" sz="2800" kern="0" smtClean="0">
                <a:latin typeface="Arial" panose="020B0604020202020204" pitchFamily="34" charset="0"/>
                <a:cs typeface="Arial" panose="020B0604020202020204" pitchFamily="34" charset="0"/>
              </a:rPr>
              <a:t>보여 주고 </a:t>
            </a: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질문에 답해 보기  </a:t>
            </a:r>
          </a:p>
          <a:p>
            <a:pPr marL="228600" indent="-50800">
              <a:lnSpc>
                <a:spcPct val="200000"/>
              </a:lnSpc>
              <a:buSzPts val="2800"/>
            </a:pPr>
            <a:r>
              <a:rPr lang="ko-KR" altLang="en-US" sz="2800" kern="0" dirty="0">
                <a:latin typeface="Arial" panose="020B0604020202020204" pitchFamily="34" charset="0"/>
                <a:cs typeface="Arial" panose="020B0604020202020204" pitchFamily="34" charset="0"/>
              </a:rPr>
              <a:t>► 발음 공부하기</a:t>
            </a:r>
          </a:p>
          <a:p>
            <a:pPr marL="228600" indent="-50800">
              <a:lnSpc>
                <a:spcPct val="15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endParaRPr lang="ko-KR" altLang="en-US" sz="2800" kern="0" dirty="0"/>
          </a:p>
          <a:p>
            <a:pPr marL="228600" indent="-50800">
              <a:lnSpc>
                <a:spcPct val="90000"/>
              </a:lnSpc>
              <a:spcBef>
                <a:spcPts val="1000"/>
              </a:spcBef>
              <a:buClr>
                <a:schemeClr val="dk1"/>
              </a:buClr>
              <a:buSzPts val="2800"/>
            </a:pPr>
            <a:r>
              <a:rPr lang="ko-KR" altLang="en-US" sz="2800" kern="0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976909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7F25C861-5AAA-4F88-B35D-A71957E0C0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6420" y="0"/>
            <a:ext cx="4599160" cy="905347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CD96BB6-9C97-4066-93E4-8C9DEB15B5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65726" y="101131"/>
            <a:ext cx="3272588" cy="3845783"/>
          </a:xfrm>
          <a:prstGeom prst="rect">
            <a:avLst/>
          </a:prstGeom>
        </p:spPr>
      </p:pic>
      <p:grpSp>
        <p:nvGrpSpPr>
          <p:cNvPr id="13" name="그룹 12">
            <a:extLst>
              <a:ext uri="{FF2B5EF4-FFF2-40B4-BE49-F238E27FC236}">
                <a16:creationId xmlns:a16="http://schemas.microsoft.com/office/drawing/2014/main" xmlns="" id="{9F187B35-8362-4E98-AE3F-6B87B3A312B3}"/>
              </a:ext>
            </a:extLst>
          </p:cNvPr>
          <p:cNvGrpSpPr/>
          <p:nvPr/>
        </p:nvGrpSpPr>
        <p:grpSpPr>
          <a:xfrm>
            <a:off x="0" y="701451"/>
            <a:ext cx="9751933" cy="5484994"/>
            <a:chOff x="0" y="701451"/>
            <a:chExt cx="9751933" cy="5484994"/>
          </a:xfrm>
        </p:grpSpPr>
        <p:sp>
          <p:nvSpPr>
            <p:cNvPr id="4" name="직사각형 3">
              <a:extLst>
                <a:ext uri="{FF2B5EF4-FFF2-40B4-BE49-F238E27FC236}">
                  <a16:creationId xmlns:a16="http://schemas.microsoft.com/office/drawing/2014/main" xmlns="" id="{81184289-A733-4072-B1AF-C668D61F3B15}"/>
                </a:ext>
              </a:extLst>
            </p:cNvPr>
            <p:cNvSpPr/>
            <p:nvPr/>
          </p:nvSpPr>
          <p:spPr>
            <a:xfrm>
              <a:off x="8960312" y="701451"/>
              <a:ext cx="737939" cy="6750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6" name="그림 5">
              <a:extLst>
                <a:ext uri="{FF2B5EF4-FFF2-40B4-BE49-F238E27FC236}">
                  <a16:creationId xmlns:a16="http://schemas.microsoft.com/office/drawing/2014/main" xmlns="" id="{8D297F89-4AFE-4281-9D9B-0532407FB6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258016" y="1106543"/>
              <a:ext cx="5757687" cy="2946449"/>
            </a:xfrm>
            <a:prstGeom prst="rect">
              <a:avLst/>
            </a:prstGeom>
          </p:spPr>
        </p:pic>
        <p:sp>
          <p:nvSpPr>
            <p:cNvPr id="7" name="사각형: 둥근 모서리 6">
              <a:extLst>
                <a:ext uri="{FF2B5EF4-FFF2-40B4-BE49-F238E27FC236}">
                  <a16:creationId xmlns:a16="http://schemas.microsoft.com/office/drawing/2014/main" xmlns="" id="{16FAC61D-8E7E-4286-B0C6-1DB5F23AA6D9}"/>
                </a:ext>
              </a:extLst>
            </p:cNvPr>
            <p:cNvSpPr/>
            <p:nvPr/>
          </p:nvSpPr>
          <p:spPr>
            <a:xfrm>
              <a:off x="7550590" y="1007623"/>
              <a:ext cx="1689980" cy="675057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8" name="그림 7">
              <a:extLst>
                <a:ext uri="{FF2B5EF4-FFF2-40B4-BE49-F238E27FC236}">
                  <a16:creationId xmlns:a16="http://schemas.microsoft.com/office/drawing/2014/main" xmlns="" id="{87D0B37C-F92A-4143-AD79-6AF9984CDB9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386551" y="4074178"/>
              <a:ext cx="6365382" cy="2024023"/>
            </a:xfrm>
            <a:prstGeom prst="rect">
              <a:avLst/>
            </a:prstGeom>
          </p:spPr>
        </p:pic>
        <p:sp>
          <p:nvSpPr>
            <p:cNvPr id="9" name="사각형: 둥근 모서리 8">
              <a:extLst>
                <a:ext uri="{FF2B5EF4-FFF2-40B4-BE49-F238E27FC236}">
                  <a16:creationId xmlns:a16="http://schemas.microsoft.com/office/drawing/2014/main" xmlns="" id="{D0D0FFEC-D542-4BD7-BC40-A8F3E39EE3E2}"/>
                </a:ext>
              </a:extLst>
            </p:cNvPr>
            <p:cNvSpPr/>
            <p:nvPr/>
          </p:nvSpPr>
          <p:spPr>
            <a:xfrm>
              <a:off x="3272589" y="5128560"/>
              <a:ext cx="1844842" cy="1012012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0" name="그림 9">
              <a:extLst>
                <a:ext uri="{FF2B5EF4-FFF2-40B4-BE49-F238E27FC236}">
                  <a16:creationId xmlns:a16="http://schemas.microsoft.com/office/drawing/2014/main" xmlns="" id="{2E320D00-87CA-4960-B4A0-F540EB3A2C4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0" y="2598821"/>
              <a:ext cx="3258514" cy="3587624"/>
            </a:xfrm>
            <a:prstGeom prst="rect">
              <a:avLst/>
            </a:prstGeom>
          </p:spPr>
        </p:pic>
        <p:sp>
          <p:nvSpPr>
            <p:cNvPr id="11" name="직사각형 10">
              <a:extLst>
                <a:ext uri="{FF2B5EF4-FFF2-40B4-BE49-F238E27FC236}">
                  <a16:creationId xmlns:a16="http://schemas.microsoft.com/office/drawing/2014/main" xmlns="" id="{B3FB6637-B3FD-4AD3-8ECE-CD8499EC0E9B}"/>
                </a:ext>
              </a:extLst>
            </p:cNvPr>
            <p:cNvSpPr/>
            <p:nvPr/>
          </p:nvSpPr>
          <p:spPr>
            <a:xfrm>
              <a:off x="1283368" y="2598821"/>
              <a:ext cx="1974648" cy="67505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" name="직사각형 11">
              <a:extLst>
                <a:ext uri="{FF2B5EF4-FFF2-40B4-BE49-F238E27FC236}">
                  <a16:creationId xmlns:a16="http://schemas.microsoft.com/office/drawing/2014/main" xmlns="" id="{87185849-CA66-492B-8783-6249CB685E96}"/>
                </a:ext>
              </a:extLst>
            </p:cNvPr>
            <p:cNvSpPr/>
            <p:nvPr/>
          </p:nvSpPr>
          <p:spPr>
            <a:xfrm>
              <a:off x="2614863" y="3239996"/>
              <a:ext cx="657726" cy="8553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528655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BD9D1225-CA0B-4C81-B996-1F304906B03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024" t="9600" r="10603"/>
          <a:stretch/>
        </p:blipFill>
        <p:spPr>
          <a:xfrm>
            <a:off x="0" y="0"/>
            <a:ext cx="5582654" cy="6182943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5B1A9E51-BFA5-40FA-893B-292FF098814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3074" y="0"/>
            <a:ext cx="6448927" cy="61829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356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C310951E-D421-4078-8044-5D6DF5BB157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49" r="19628"/>
          <a:stretch/>
        </p:blipFill>
        <p:spPr>
          <a:xfrm>
            <a:off x="-25454" y="485674"/>
            <a:ext cx="6290013" cy="5064894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182AC2E9-67E4-4CDC-8755-D8EA8A6730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35" r="5655" b="10557"/>
          <a:stretch/>
        </p:blipFill>
        <p:spPr>
          <a:xfrm>
            <a:off x="6384758" y="801861"/>
            <a:ext cx="5807242" cy="53810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9619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1A5B9F2B-E5BB-4077-86B2-593BB6D4DC6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7602"/>
          <a:stretch/>
        </p:blipFill>
        <p:spPr>
          <a:xfrm>
            <a:off x="5395865" y="0"/>
            <a:ext cx="6819957" cy="6182942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F2732FD3-718E-40FA-9976-529A10AF1E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6728"/>
            <a:ext cx="5395865" cy="3041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246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EE47E6A1-02C4-4BAD-9A8D-9A7E731BE6D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D81A62D1-5658-4C4B-89F7-20981DC1066B}"/>
              </a:ext>
            </a:extLst>
          </p:cNvPr>
          <p:cNvSpPr txBox="1"/>
          <p:nvPr/>
        </p:nvSpPr>
        <p:spPr>
          <a:xfrm>
            <a:off x="2213819" y="609596"/>
            <a:ext cx="7363321" cy="830997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50800" dir="5400000" algn="ctr" rotWithShape="0">
              <a:schemeClr val="bg1">
                <a:lumMod val="65000"/>
              </a:scheme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ko-KR" altLang="en-US" sz="4800" dirty="0"/>
              <a:t>재미있는 한국사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723D6B96-7761-41F1-8AA7-DEF00CBD8487}"/>
              </a:ext>
            </a:extLst>
          </p:cNvPr>
          <p:cNvSpPr txBox="1"/>
          <p:nvPr/>
        </p:nvSpPr>
        <p:spPr>
          <a:xfrm>
            <a:off x="770021" y="2390273"/>
            <a:ext cx="10651958" cy="295183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3200" dirty="0">
                <a:latin typeface="+mn-ea"/>
              </a:rPr>
              <a:t>★ 초등학생 저학년을 기준으로 해서 고조선부터 현재까지 역사 동화를 이용하여 신화와 전설 등 흥미 위주로 간단히 소개하면서 관련 어휘에 익숙해지는 것을 목표로 합니다</a:t>
            </a:r>
            <a:r>
              <a:rPr lang="en-US" altLang="ko-KR" sz="3200" dirty="0">
                <a:latin typeface="+mn-ea"/>
              </a:rPr>
              <a:t>. </a:t>
            </a:r>
            <a:r>
              <a:rPr lang="ko-KR" altLang="en-US" sz="3200" dirty="0">
                <a:latin typeface="+mn-ea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12946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온라인 미디어 1" title="￫ﾂﾘ￫ﾝﾼ￫ﾥﾼ ￫ﾑﾐ￫ﾲﾈ ￬ﾄﾸ￬ﾚﾴ ￬ﾆﾌ￬ﾄﾜ￫ﾅﾸ￢ﾙﾡ ￫ﾰﾱ￬ﾠﾜ ￬ﾋﾠ￫ﾝﾼ ￪ﾱﾴ￪ﾵﾭ￬ﾋﾠ￭ﾙﾔ | ￭ﾕﾜ￪ﾵﾭ￬ﾂﾬ ￬ﾂﾼ￪ﾵﾭ￬ﾋﾜ￫ﾌﾀ ￬ﾕﾠ￫ﾋﾈ￫ﾩﾔ￬ﾝﾴ￬ﾅﾘ ￢ﾘﾅ ￬ﾧﾀ￫ﾋﾈ￬ﾊﾤ￬﾿ﾨ ￬ﾗﾭ￬ﾂﾬ">
            <a:hlinkClick r:id="" action="ppaction://media"/>
            <a:extLst>
              <a:ext uri="{FF2B5EF4-FFF2-40B4-BE49-F238E27FC236}">
                <a16:creationId xmlns:a16="http://schemas.microsoft.com/office/drawing/2014/main" xmlns="" id="{E247102C-F24B-4FC3-A443-8D9B83B72CDC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5"/>
          <a:stretch>
            <a:fillRect/>
          </a:stretch>
        </p:blipFill>
        <p:spPr>
          <a:xfrm>
            <a:off x="0" y="1351572"/>
            <a:ext cx="5829300" cy="4546600"/>
          </a:xfrm>
          <a:prstGeom prst="rect">
            <a:avLst/>
          </a:prstGeom>
        </p:spPr>
      </p:pic>
      <p:pic>
        <p:nvPicPr>
          <p:cNvPr id="3" name="온라인 미디어 2" title="￬ﾱﾅ￬ﾝﾽ￬ﾖﾴ￬ﾣﾼ￫ﾊﾔ ￪ﾵﾬ￬ﾗﾰ￫ﾏﾙ￭ﾙﾔ ￭ﾕﾜ￪ﾵﾭ￬ﾗﾭ￬ﾂﾬ￫ﾏﾙ￭ﾙﾔ ￫ﾰﾱ￬ﾠﾜ￫ﾥﾼ ￬ﾄﾸ￬ﾚﾴ ￬ﾘﾨ￬ﾡﾰ￬ﾙﾕ">
            <a:hlinkClick r:id="" action="ppaction://media"/>
            <a:extLst>
              <a:ext uri="{FF2B5EF4-FFF2-40B4-BE49-F238E27FC236}">
                <a16:creationId xmlns:a16="http://schemas.microsoft.com/office/drawing/2014/main" xmlns="" id="{02124941-A383-414A-9D0F-EE7447BEA4C7}"/>
              </a:ext>
            </a:extLst>
          </p:cNvPr>
          <p:cNvPicPr>
            <a:picLocks noRot="1" noChangeAspect="1"/>
          </p:cNvPicPr>
          <p:nvPr>
            <a:videoFile r:link="rId2"/>
          </p:nvPr>
        </p:nvPicPr>
        <p:blipFill>
          <a:blip r:embed="rId6"/>
          <a:stretch>
            <a:fillRect/>
          </a:stretch>
        </p:blipFill>
        <p:spPr>
          <a:xfrm>
            <a:off x="6096000" y="1351572"/>
            <a:ext cx="6096000" cy="45466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BCBC735E-2F0B-4FCA-804C-C06686DF4868}"/>
              </a:ext>
            </a:extLst>
          </p:cNvPr>
          <p:cNvSpPr txBox="1"/>
          <p:nvPr/>
        </p:nvSpPr>
        <p:spPr>
          <a:xfrm>
            <a:off x="641684" y="160420"/>
            <a:ext cx="94808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600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백제의 건국 신화</a:t>
            </a:r>
          </a:p>
        </p:txBody>
      </p:sp>
    </p:spTree>
    <p:extLst>
      <p:ext uri="{BB962C8B-B14F-4D97-AF65-F5344CB8AC3E}">
        <p14:creationId xmlns:p14="http://schemas.microsoft.com/office/powerpoint/2010/main" val="1715251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1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xmlns="" id="{51A7B128-E825-4934-B865-CE5D669AF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solidFill>
            <a:schemeClr val="tx2"/>
          </a:solidFill>
        </p:spPr>
        <p:txBody>
          <a:bodyPr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ko-KR" altLang="en-US" sz="2800" dirty="0"/>
              <a:t>본 수업이 시작되기 전 할 수 있는 활동들입니다</a:t>
            </a:r>
            <a:r>
              <a:rPr lang="en-US" altLang="ko-KR" sz="2800" dirty="0"/>
              <a:t>. </a:t>
            </a:r>
            <a:br>
              <a:rPr lang="en-US" altLang="ko-KR" sz="2800" dirty="0"/>
            </a:br>
            <a:r>
              <a:rPr lang="en-US" altLang="ko-KR" sz="4000" b="1" dirty="0"/>
              <a:t>Warm-up</a:t>
            </a:r>
            <a:r>
              <a:rPr lang="ko-KR" altLang="en-US" sz="4000" b="1" dirty="0"/>
              <a:t> </a:t>
            </a:r>
            <a:r>
              <a:rPr lang="en-US" altLang="ko-KR" sz="4000" b="1" dirty="0"/>
              <a:t>options</a:t>
            </a:r>
            <a:endParaRPr lang="en-US" sz="2800" b="1" dirty="0"/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xmlns="" id="{90B1CC0B-706B-43D3-8C62-F8EC1BD3DC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101646"/>
          </a:xfrm>
          <a:solidFill>
            <a:schemeClr val="lt1"/>
          </a:solidFill>
        </p:spPr>
        <p:txBody>
          <a:bodyPr>
            <a:normAutofit fontScale="92500"/>
          </a:bodyPr>
          <a:lstStyle/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</a:t>
            </a:r>
            <a:r>
              <a:rPr lang="ko-KR" altLang="en-US" sz="2400" dirty="0"/>
              <a:t>학생들과 </a:t>
            </a:r>
            <a:r>
              <a:rPr lang="en-US" altLang="ko-KR" sz="2400" dirty="0"/>
              <a:t>5</a:t>
            </a:r>
            <a:r>
              <a:rPr lang="ko-KR" altLang="en-US" sz="2400" dirty="0"/>
              <a:t>분간 지난 한 주 뭐 했는지 이야기해 보기</a:t>
            </a:r>
            <a:endParaRPr lang="en-US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dirty="0"/>
              <a:t> 2 </a:t>
            </a:r>
            <a:r>
              <a:rPr lang="ko-KR" altLang="en-US" sz="2400" dirty="0"/>
              <a:t>단원에 나온 어휘 및 쉬운 문장 받아쓰기 </a:t>
            </a:r>
            <a:r>
              <a:rPr lang="en-US" altLang="ko-KR" sz="2400" dirty="0"/>
              <a:t>(</a:t>
            </a:r>
            <a:r>
              <a:rPr lang="ko-KR" altLang="en-US" sz="2400" dirty="0"/>
              <a:t>낱말 </a:t>
            </a:r>
            <a:r>
              <a:rPr lang="en-US" altLang="ko-KR" sz="2400" dirty="0"/>
              <a:t>3~5</a:t>
            </a:r>
            <a:r>
              <a:rPr lang="ko-KR" altLang="en-US" sz="2400" dirty="0"/>
              <a:t>개</a:t>
            </a:r>
            <a:r>
              <a:rPr lang="en-US" altLang="ko-KR" sz="2400" dirty="0"/>
              <a:t> </a:t>
            </a:r>
            <a:r>
              <a:rPr lang="ko-KR" altLang="en-US" sz="2400" dirty="0"/>
              <a:t>또는 짧은 문장 </a:t>
            </a:r>
            <a:r>
              <a:rPr lang="en-US" altLang="ko-KR" sz="2400" dirty="0"/>
              <a:t>1~2</a:t>
            </a:r>
            <a:r>
              <a:rPr lang="ko-KR" altLang="en-US" sz="2400" dirty="0"/>
              <a:t>개</a:t>
            </a:r>
            <a:r>
              <a:rPr lang="en-US" altLang="ko-KR" sz="2400" dirty="0"/>
              <a:t>)</a:t>
            </a:r>
            <a:r>
              <a:rPr lang="en-US" altLang="ko-KR" dirty="0"/>
              <a:t>     </a:t>
            </a:r>
            <a:endParaRPr lang="en-US" altLang="ko-KR" sz="2400" dirty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/>
              <a:t> Quizlet</a:t>
            </a:r>
            <a:r>
              <a:rPr lang="ko-KR" altLang="en-US" sz="2400" dirty="0"/>
              <a:t>을 통한 지난 </a:t>
            </a:r>
            <a:r>
              <a:rPr lang="en-US" altLang="ko-KR" sz="2400" dirty="0"/>
              <a:t>2 </a:t>
            </a:r>
            <a:r>
              <a:rPr lang="ko-KR" altLang="en-US" sz="2400" dirty="0"/>
              <a:t>단원 어휘를 복습할 수 있습니다</a:t>
            </a:r>
            <a:r>
              <a:rPr lang="en-US" altLang="ko-KR" sz="2400" dirty="0"/>
              <a:t>.</a:t>
            </a:r>
            <a:r>
              <a:rPr lang="en-US" sz="2400" dirty="0">
                <a:hlinkClick r:id="rId3"/>
              </a:rPr>
              <a:t>  </a:t>
            </a:r>
          </a:p>
          <a:p>
            <a:pPr marL="512763" indent="0">
              <a:lnSpc>
                <a:spcPct val="150000"/>
              </a:lnSpc>
              <a:buNone/>
            </a:pPr>
            <a:r>
              <a:rPr lang="en-US" sz="2400" dirty="0">
                <a:hlinkClick r:id="rId4"/>
              </a:rPr>
              <a:t>https://</a:t>
            </a:r>
            <a:r>
              <a:rPr lang="en-US" sz="2400" dirty="0" smtClean="0">
                <a:hlinkClick r:id="rId4"/>
              </a:rPr>
              <a:t>quizlet.com/504478249/simple</a:t>
            </a:r>
            <a:r>
              <a:rPr lang="en-US" sz="2400" dirty="0" smtClean="0"/>
              <a:t> </a:t>
            </a:r>
            <a:endParaRPr lang="en-US" altLang="ko-KR" sz="2600" dirty="0" smtClean="0"/>
          </a:p>
          <a:p>
            <a:pPr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altLang="ko-KR" sz="2400" dirty="0" smtClean="0"/>
              <a:t> </a:t>
            </a:r>
            <a:r>
              <a:rPr lang="ko-KR" altLang="en-US" sz="2400" dirty="0" smtClean="0"/>
              <a:t>오늘의 속담</a:t>
            </a:r>
            <a:r>
              <a:rPr lang="en-US" altLang="ko-KR" sz="2400" dirty="0" smtClean="0"/>
              <a:t>: </a:t>
            </a:r>
            <a:r>
              <a:rPr lang="ko-KR" altLang="en-US" sz="2400" dirty="0" smtClean="0"/>
              <a:t>매주 속담 하나씩 소개하고 재미있는 뜻풀이 동영상도 같이 봅니다</a:t>
            </a:r>
            <a:r>
              <a:rPr lang="en-US" altLang="ko-KR" sz="2400" dirty="0" smtClean="0"/>
              <a:t>. </a:t>
            </a:r>
          </a:p>
          <a:p>
            <a:pPr>
              <a:buFont typeface="Wingdings" panose="05000000000000000000" pitchFamily="2" charset="2"/>
              <a:buChar char="q"/>
            </a:pPr>
            <a:endParaRPr lang="en-US" altLang="ko-KR" sz="2400" dirty="0"/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5367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xmlns="" id="{5DD13DD8-EE01-40C0-A3AF-1294E8C4F5CC}"/>
              </a:ext>
            </a:extLst>
          </p:cNvPr>
          <p:cNvSpPr/>
          <p:nvPr/>
        </p:nvSpPr>
        <p:spPr>
          <a:xfrm>
            <a:off x="-1" y="1"/>
            <a:ext cx="12192000" cy="630762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>
            <a:spAutoFit/>
          </a:bodyPr>
          <a:lstStyle/>
          <a:p>
            <a:pPr marL="342900" indent="-342900" algn="just" latinLnBrk="1">
              <a:spcAft>
                <a:spcPts val="1000"/>
              </a:spcAft>
              <a:buAutoNum type="arabicParenR"/>
            </a:pP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주몽이 고구려를 세우는데 도움을 준 여인은 누군가요</a:t>
            </a:r>
            <a:r>
              <a:rPr lang="en-US" altLang="ko-KR" sz="2000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algn="just" latinLnBrk="1">
              <a:spcAft>
                <a:spcPts val="1000"/>
              </a:spcAft>
            </a:pPr>
            <a:r>
              <a:rPr lang="en-US" altLang="ko-KR" sz="2000" kern="100" dirty="0" smtClean="0">
                <a:latin typeface="+mn-ea"/>
                <a:cs typeface="Times New Roman" panose="02020603050405020304" pitchFamily="18" charset="0"/>
              </a:rPr>
              <a:t>      </a:t>
            </a:r>
            <a:endParaRPr lang="ko-KR" altLang="ko-KR" sz="2000" kern="100" dirty="0" smtClean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 smtClean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2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)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소서노가 낳은 두 아들들은 누구인가요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 </a:t>
            </a:r>
          </a:p>
          <a:p>
            <a:pPr algn="just" latinLnBrk="1">
              <a:lnSpc>
                <a:spcPct val="150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3)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소서노와 그 두 아들들은 왜 고구려를 떠났나요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en-US" altLang="ko-KR" sz="2000" kern="0" dirty="0">
              <a:solidFill>
                <a:srgbClr val="000000"/>
              </a:solidFill>
              <a:latin typeface="+mn-ea"/>
              <a:cs typeface="Gulim" panose="020B0600000101010101" pitchFamily="34" charset="-127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4) </a:t>
            </a:r>
            <a:r>
              <a:rPr lang="ko-KR" altLang="ko-KR" sz="2000" kern="0" dirty="0" err="1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온조가</a:t>
            </a:r>
            <a:r>
              <a:rPr lang="ko-KR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세운 나라의 이름은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무엇인가요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</a:t>
            </a:r>
            <a:endParaRPr lang="ko-KR" altLang="ko-KR" sz="2000" kern="100" dirty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en-US" altLang="ko-KR" sz="2000" kern="0" dirty="0">
              <a:solidFill>
                <a:srgbClr val="000000"/>
              </a:solidFill>
              <a:latin typeface="+mn-ea"/>
              <a:cs typeface="Gulim" panose="020B0600000101010101" pitchFamily="34" charset="-127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5) </a:t>
            </a:r>
            <a:r>
              <a:rPr lang="ko-KR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비류는 어떻게 되었나요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Gulim" panose="020B0600000101010101" pitchFamily="34" charset="-127"/>
              </a:rPr>
              <a:t>? 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ko-KR" altLang="ko-KR" sz="2000" kern="100" dirty="0"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en-US" altLang="ko-KR" sz="2000" kern="0" dirty="0">
              <a:solidFill>
                <a:srgbClr val="000000"/>
              </a:solidFill>
              <a:latin typeface="+mn-ea"/>
              <a:cs typeface="Times New Roman" panose="02020603050405020304" pitchFamily="18" charset="0"/>
            </a:endParaRP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7) </a:t>
            </a:r>
            <a:r>
              <a:rPr lang="ko-KR" altLang="en-US" sz="2000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백제는 훗날 어떤 나라가 되었나요</a:t>
            </a:r>
            <a:r>
              <a:rPr lang="en-US" altLang="ko-KR" sz="2000" kern="0" dirty="0">
                <a:solidFill>
                  <a:srgbClr val="000000"/>
                </a:solidFill>
                <a:latin typeface="+mn-ea"/>
                <a:cs typeface="Times New Roman" panose="02020603050405020304" pitchFamily="18" charset="0"/>
              </a:rPr>
              <a:t>?</a:t>
            </a:r>
          </a:p>
          <a:p>
            <a:pPr algn="just" latinLnBrk="1">
              <a:lnSpc>
                <a:spcPct val="115000"/>
              </a:lnSpc>
              <a:spcAft>
                <a:spcPts val="1000"/>
              </a:spcAft>
            </a:pPr>
            <a:endParaRPr lang="en-US" altLang="ko-KR" sz="2000" kern="0" dirty="0">
              <a:solidFill>
                <a:srgbClr val="000000"/>
              </a:solidFill>
              <a:latin typeface="Malgun Gothic" panose="020B0503020000020004" pitchFamily="34" charset="-127"/>
              <a:ea typeface="Gulim" panose="020B0600000101010101" pitchFamily="34" charset="-127"/>
              <a:cs typeface="Times New Roman" panose="02020603050405020304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A55D321-7DE8-4FF7-B9A7-6DC4EC0D2B31}"/>
              </a:ext>
            </a:extLst>
          </p:cNvPr>
          <p:cNvSpPr txBox="1"/>
          <p:nvPr/>
        </p:nvSpPr>
        <p:spPr>
          <a:xfrm>
            <a:off x="6978307" y="16045"/>
            <a:ext cx="250256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 err="1">
                <a:solidFill>
                  <a:srgbClr val="FF0000"/>
                </a:solidFill>
              </a:rPr>
              <a:t>소서노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7C113CEE-5478-474A-8B34-41A75E832FBA}"/>
              </a:ext>
            </a:extLst>
          </p:cNvPr>
          <p:cNvSpPr txBox="1"/>
          <p:nvPr/>
        </p:nvSpPr>
        <p:spPr>
          <a:xfrm>
            <a:off x="5231155" y="870921"/>
            <a:ext cx="239027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비류와 </a:t>
            </a:r>
            <a:r>
              <a:rPr lang="ko-KR" altLang="en-US" sz="2000" dirty="0" err="1">
                <a:solidFill>
                  <a:srgbClr val="FF0000"/>
                </a:solidFill>
              </a:rPr>
              <a:t>온조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44E4C92-482D-4738-865A-078FA922F08A}"/>
              </a:ext>
            </a:extLst>
          </p:cNvPr>
          <p:cNvSpPr txBox="1"/>
          <p:nvPr/>
        </p:nvSpPr>
        <p:spPr>
          <a:xfrm>
            <a:off x="304800" y="1892970"/>
            <a:ext cx="11887199" cy="9582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FF0000"/>
                </a:solidFill>
              </a:rPr>
              <a:t>주몽의 첫째 아들 유리가 찾아와서 태자가 되어 훗날 왕위를 물려받게 되자</a:t>
            </a:r>
            <a:r>
              <a:rPr lang="en-US" altLang="ko-KR" sz="2000" dirty="0">
                <a:solidFill>
                  <a:srgbClr val="FF0000"/>
                </a:solidFill>
              </a:rPr>
              <a:t>, </a:t>
            </a:r>
            <a:r>
              <a:rPr lang="ko-KR" altLang="en-US" sz="2000" dirty="0">
                <a:solidFill>
                  <a:srgbClr val="FF0000"/>
                </a:solidFill>
              </a:rPr>
              <a:t>소서노와 두 아들은 남쪽으로 내려가 새로운 나라를 세울 결심을 하고 고구려를 떠났다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67BB0A16-ABBB-4B7B-950B-E23C5BC63400}"/>
              </a:ext>
            </a:extLst>
          </p:cNvPr>
          <p:cNvSpPr txBox="1"/>
          <p:nvPr/>
        </p:nvSpPr>
        <p:spPr>
          <a:xfrm>
            <a:off x="433137" y="3353903"/>
            <a:ext cx="25346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백제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CD936B7C-1E5F-4191-89D2-B5E120FB8B30}"/>
              </a:ext>
            </a:extLst>
          </p:cNvPr>
          <p:cNvSpPr txBox="1"/>
          <p:nvPr/>
        </p:nvSpPr>
        <p:spPr>
          <a:xfrm>
            <a:off x="112293" y="4277303"/>
            <a:ext cx="1207970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>
                <a:solidFill>
                  <a:srgbClr val="FF0000"/>
                </a:solidFill>
              </a:rPr>
              <a:t>소서노와 온조를 떠나 </a:t>
            </a:r>
            <a:r>
              <a:rPr lang="ko-KR" altLang="en-US" sz="2000" dirty="0" smtClean="0">
                <a:solidFill>
                  <a:srgbClr val="FF0000"/>
                </a:solidFill>
              </a:rPr>
              <a:t>미추홀 </a:t>
            </a:r>
            <a:r>
              <a:rPr lang="en-US" altLang="ko-KR" sz="2000" dirty="0" smtClean="0">
                <a:solidFill>
                  <a:srgbClr val="FF0000"/>
                </a:solidFill>
              </a:rPr>
              <a:t>(</a:t>
            </a:r>
            <a:r>
              <a:rPr lang="ko-KR" altLang="en-US" sz="2000" dirty="0">
                <a:solidFill>
                  <a:srgbClr val="FF0000"/>
                </a:solidFill>
              </a:rPr>
              <a:t>지금의 인천</a:t>
            </a:r>
            <a:r>
              <a:rPr lang="en-US" altLang="ko-KR" sz="2000" dirty="0">
                <a:solidFill>
                  <a:srgbClr val="FF0000"/>
                </a:solidFill>
              </a:rPr>
              <a:t>)</a:t>
            </a:r>
            <a:r>
              <a:rPr lang="ko-KR" altLang="en-US" sz="2000" dirty="0">
                <a:solidFill>
                  <a:srgbClr val="FF0000"/>
                </a:solidFill>
              </a:rPr>
              <a:t>에 나라를 세웠으나 바다의 소금기 때문에 농사가 </a:t>
            </a:r>
            <a:r>
              <a:rPr lang="ko-KR" altLang="en-US" sz="2000" dirty="0" smtClean="0">
                <a:solidFill>
                  <a:srgbClr val="FF0000"/>
                </a:solidFill>
              </a:rPr>
              <a:t>안 되어 </a:t>
            </a:r>
            <a:r>
              <a:rPr lang="ko-KR" altLang="en-US" sz="2000" dirty="0">
                <a:solidFill>
                  <a:srgbClr val="FF0000"/>
                </a:solidFill>
              </a:rPr>
              <a:t>나라가 망하고 말았다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852F5ACB-2B20-45AD-B0A7-9830187BCEF8}"/>
              </a:ext>
            </a:extLst>
          </p:cNvPr>
          <p:cNvSpPr txBox="1"/>
          <p:nvPr/>
        </p:nvSpPr>
        <p:spPr>
          <a:xfrm>
            <a:off x="272717" y="5792854"/>
            <a:ext cx="110850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dirty="0">
                <a:solidFill>
                  <a:srgbClr val="FF0000"/>
                </a:solidFill>
              </a:rPr>
              <a:t>마한 등 여러 작은 나라들을 통합하여 훗날 고구려에 대적할 만큼 크고 강한 나라로 성장했다</a:t>
            </a:r>
            <a:r>
              <a:rPr lang="en-US" altLang="ko-KR" sz="2000" dirty="0">
                <a:solidFill>
                  <a:srgbClr val="FF0000"/>
                </a:solidFill>
              </a:rPr>
              <a:t>. </a:t>
            </a:r>
            <a:endParaRPr lang="ko-KR" altLang="en-US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042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/>
      <p:bldP spid="9" grpId="0"/>
      <p:bldP spid="10" grpId="0"/>
      <p:bldP spid="12" grpId="0"/>
      <p:bldP spid="14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C3750E29-7EA4-4CE1-B1F7-EE4FFC34A4F7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E80A4CE6-C41F-4BB8-8053-F73A49721F1C}"/>
              </a:ext>
            </a:extLst>
          </p:cNvPr>
          <p:cNvSpPr txBox="1">
            <a:spLocks/>
          </p:cNvSpPr>
          <p:nvPr/>
        </p:nvSpPr>
        <p:spPr>
          <a:xfrm>
            <a:off x="189832" y="132294"/>
            <a:ext cx="12002168" cy="739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SzPts val="4400"/>
            </a:pPr>
            <a:r>
              <a:rPr lang="ko-KR" altLang="en-US" sz="3200" kern="0" dirty="0">
                <a:latin typeface="+mj-ea"/>
                <a:ea typeface="+mj-ea"/>
              </a:rPr>
              <a:t/>
            </a:r>
            <a:br>
              <a:rPr lang="ko-KR" altLang="en-US" sz="3200" kern="0" dirty="0">
                <a:latin typeface="+mj-ea"/>
                <a:ea typeface="+mj-ea"/>
              </a:rPr>
            </a:br>
            <a:r>
              <a:rPr lang="ko-KR" altLang="en-US" sz="3200" kern="0" dirty="0">
                <a:latin typeface="+mj-ea"/>
                <a:ea typeface="+mj-ea"/>
              </a:rPr>
              <a:t> </a:t>
            </a:r>
            <a:r>
              <a:rPr lang="ko-KR" altLang="en-US" sz="3200" b="1" kern="0" dirty="0">
                <a:latin typeface="+mj-ea"/>
                <a:ea typeface="+mj-ea"/>
              </a:rPr>
              <a:t>발음</a:t>
            </a:r>
            <a:r>
              <a:rPr lang="ko-KR" altLang="en-US" sz="3200" kern="0" dirty="0">
                <a:latin typeface="+mj-ea"/>
                <a:ea typeface="+mj-ea"/>
              </a:rPr>
              <a:t> 공부하기 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► 받침이 있을 때 </a:t>
            </a:r>
            <a:r>
              <a:rPr lang="ko-KR" altLang="en-US" sz="3200" b="1" kern="0" dirty="0">
                <a:latin typeface="+mj-ea"/>
                <a:ea typeface="+mj-ea"/>
                <a:cs typeface="Arial" panose="020B0604020202020204" pitchFamily="34" charset="0"/>
              </a:rPr>
              <a:t>대표 받침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으로</a:t>
            </a:r>
            <a:r>
              <a:rPr lang="ko-KR" altLang="en-US" sz="3200" b="1" kern="0" dirty="0">
                <a:latin typeface="+mj-ea"/>
                <a:ea typeface="+mj-ea"/>
                <a:cs typeface="Arial" panose="020B0604020202020204" pitchFamily="34" charset="0"/>
              </a:rPr>
              <a:t> </a:t>
            </a:r>
            <a:r>
              <a:rPr lang="ko-KR" altLang="en-US" sz="3200" kern="0" dirty="0">
                <a:latin typeface="+mj-ea"/>
                <a:ea typeface="+mj-ea"/>
                <a:cs typeface="Arial" panose="020B0604020202020204" pitchFamily="34" charset="0"/>
              </a:rPr>
              <a:t>발음되는 경우 </a:t>
            </a:r>
            <a:r>
              <a:rPr lang="ko-KR" altLang="en-US" sz="3200" b="1" kern="0" dirty="0">
                <a:latin typeface="+mj-ea"/>
                <a:ea typeface="+mj-ea"/>
              </a:rPr>
              <a:t/>
            </a:r>
            <a:br>
              <a:rPr lang="ko-KR" altLang="en-US" sz="3200" b="1" kern="0" dirty="0">
                <a:latin typeface="+mj-ea"/>
                <a:ea typeface="+mj-ea"/>
              </a:rPr>
            </a:br>
            <a:endParaRPr lang="ko-KR" altLang="en-US" sz="3200" kern="0" dirty="0">
              <a:latin typeface="+mj-ea"/>
              <a:ea typeface="+mj-ea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5C1F6339-FFDD-4C6B-B8C3-694FC38DD860}"/>
              </a:ext>
            </a:extLst>
          </p:cNvPr>
          <p:cNvSpPr txBox="1"/>
          <p:nvPr/>
        </p:nvSpPr>
        <p:spPr>
          <a:xfrm>
            <a:off x="0" y="1007533"/>
            <a:ext cx="12192000" cy="5262979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받침이 있을 때 대표 받침으로 소리 난다</a:t>
            </a:r>
            <a:r>
              <a:rPr lang="en-US" altLang="ko-KR" sz="2400" dirty="0"/>
              <a:t>.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몇</a:t>
            </a:r>
            <a:r>
              <a:rPr lang="ko-KR" altLang="en-US" sz="2400" dirty="0"/>
              <a:t> </a:t>
            </a:r>
            <a:r>
              <a:rPr lang="en-US" altLang="ko-KR" sz="2400" dirty="0"/>
              <a:t>[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 err="1">
                <a:solidFill>
                  <a:srgbClr val="FF0000"/>
                </a:solidFill>
              </a:rPr>
              <a:t>멷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</a:t>
            </a:r>
            <a:r>
              <a:rPr lang="ko-KR" altLang="en-US" sz="2400" dirty="0">
                <a:solidFill>
                  <a:srgbClr val="FF0000"/>
                </a:solidFill>
              </a:rPr>
              <a:t>밖</a:t>
            </a:r>
            <a:r>
              <a:rPr lang="ko-KR" altLang="en-US" sz="2400" dirty="0"/>
              <a:t> </a:t>
            </a:r>
            <a:r>
              <a:rPr lang="en-US" altLang="ko-KR" sz="2400" dirty="0"/>
              <a:t>[ </a:t>
            </a:r>
            <a:r>
              <a:rPr lang="ko-KR" altLang="en-US" sz="2400" dirty="0">
                <a:solidFill>
                  <a:srgbClr val="FF0000"/>
                </a:solidFill>
              </a:rPr>
              <a:t>박 </a:t>
            </a:r>
            <a:r>
              <a:rPr lang="en-US" altLang="ko-KR" sz="2400" dirty="0"/>
              <a:t>]        </a:t>
            </a:r>
            <a:r>
              <a:rPr lang="ko-KR" altLang="en-US" sz="2400" dirty="0"/>
              <a:t>옆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엽</a:t>
            </a:r>
            <a:r>
              <a:rPr lang="ko-KR" altLang="en-US" sz="2400" dirty="0"/>
              <a:t> </a:t>
            </a:r>
            <a:r>
              <a:rPr lang="en-US" altLang="ko-KR" sz="2400" dirty="0"/>
              <a:t>]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§"/>
            </a:pPr>
            <a:r>
              <a:rPr lang="ko-KR" altLang="en-US" sz="2400" dirty="0"/>
              <a:t>다음에 자음이 있으면 앞 받침의 영향으로 된소리로 소리 난다</a:t>
            </a:r>
            <a:r>
              <a:rPr lang="en-US" altLang="ko-KR" sz="24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밖과</a:t>
            </a:r>
            <a:r>
              <a:rPr lang="ko-KR" altLang="en-US" sz="2400" dirty="0"/>
              <a:t>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박꽈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 </a:t>
            </a:r>
            <a:r>
              <a:rPr lang="ko-KR" altLang="en-US" sz="2400" dirty="0">
                <a:solidFill>
                  <a:srgbClr val="FF0000"/>
                </a:solidFill>
              </a:rPr>
              <a:t>옆도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엽또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 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ko-KR" altLang="en-US" sz="2400" dirty="0"/>
              <a:t>다음 소리가 모음일 경우 앞 받침은 </a:t>
            </a:r>
            <a:r>
              <a:rPr lang="ko-KR" altLang="en-US" sz="2400" dirty="0" smtClean="0"/>
              <a:t>대표 받침이 </a:t>
            </a:r>
            <a:r>
              <a:rPr lang="ko-KR" altLang="en-US" sz="2400" dirty="0"/>
              <a:t>아닌 제 소리로 </a:t>
            </a:r>
            <a:r>
              <a:rPr lang="ko-KR" altLang="en-US" sz="2400" dirty="0" smtClean="0"/>
              <a:t>연음되어 </a:t>
            </a:r>
            <a:r>
              <a:rPr lang="ko-KR" altLang="en-US" sz="2400" dirty="0"/>
              <a:t>소리 난다</a:t>
            </a:r>
            <a:r>
              <a:rPr lang="en-US" altLang="ko-KR" sz="2400" dirty="0"/>
              <a:t>. </a:t>
            </a:r>
          </a:p>
          <a:p>
            <a:pPr>
              <a:lnSpc>
                <a:spcPct val="20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>
                <a:solidFill>
                  <a:srgbClr val="FF0000"/>
                </a:solidFill>
              </a:rPr>
              <a:t>받아</a:t>
            </a:r>
            <a:r>
              <a:rPr lang="ko-KR" altLang="en-US" sz="2400" dirty="0"/>
              <a:t>서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[</a:t>
            </a:r>
            <a:r>
              <a:rPr lang="en-US" altLang="ko-KR" sz="2400" dirty="0">
                <a:solidFill>
                  <a:srgbClr val="FF0000"/>
                </a:solidFill>
              </a:rPr>
              <a:t> </a:t>
            </a:r>
            <a:r>
              <a:rPr lang="ko-KR" altLang="en-US" sz="2400" dirty="0">
                <a:solidFill>
                  <a:srgbClr val="FF0000"/>
                </a:solidFill>
              </a:rPr>
              <a:t>바다</a:t>
            </a:r>
            <a:r>
              <a:rPr lang="ko-KR" altLang="en-US" sz="2400" dirty="0"/>
              <a:t>서 </a:t>
            </a:r>
            <a:r>
              <a:rPr lang="en-US" altLang="ko-KR" sz="2400" dirty="0"/>
              <a:t>]      </a:t>
            </a:r>
            <a:r>
              <a:rPr lang="ko-KR" altLang="en-US" sz="2400" dirty="0"/>
              <a:t>밥이 </a:t>
            </a:r>
            <a:r>
              <a:rPr lang="en-US" altLang="ko-KR" sz="2400" dirty="0"/>
              <a:t>[ </a:t>
            </a:r>
            <a:r>
              <a:rPr lang="ko-KR" altLang="en-US" sz="2400" dirty="0">
                <a:solidFill>
                  <a:srgbClr val="FF0000"/>
                </a:solidFill>
              </a:rPr>
              <a:t>바비 </a:t>
            </a:r>
            <a:r>
              <a:rPr lang="en-US" altLang="ko-KR" sz="2400" dirty="0"/>
              <a:t>]</a:t>
            </a:r>
            <a:r>
              <a:rPr lang="en-US" altLang="ko-KR" sz="2400" dirty="0">
                <a:solidFill>
                  <a:srgbClr val="FF0000"/>
                </a:solidFill>
              </a:rPr>
              <a:t>         </a:t>
            </a:r>
            <a:r>
              <a:rPr lang="ko-KR" altLang="en-US" sz="2400" dirty="0">
                <a:solidFill>
                  <a:srgbClr val="FF0000"/>
                </a:solidFill>
              </a:rPr>
              <a:t>옆에</a:t>
            </a:r>
            <a:r>
              <a:rPr lang="ko-KR" altLang="en-US" sz="2400" dirty="0"/>
              <a:t> </a:t>
            </a:r>
            <a:r>
              <a:rPr lang="en-US" altLang="ko-KR" sz="2400" dirty="0"/>
              <a:t>[ </a:t>
            </a:r>
            <a:r>
              <a:rPr lang="ko-KR" altLang="en-US" sz="2400" dirty="0" err="1">
                <a:solidFill>
                  <a:srgbClr val="FF0000"/>
                </a:solidFill>
              </a:rPr>
              <a:t>여페</a:t>
            </a:r>
            <a:r>
              <a:rPr lang="ko-KR" altLang="en-US" sz="2400" dirty="0">
                <a:solidFill>
                  <a:srgbClr val="FF0000"/>
                </a:solidFill>
              </a:rPr>
              <a:t> </a:t>
            </a:r>
            <a:r>
              <a:rPr lang="en-US" altLang="ko-KR" sz="2400" dirty="0"/>
              <a:t>]</a:t>
            </a:r>
          </a:p>
          <a:p>
            <a:pPr>
              <a:lnSpc>
                <a:spcPct val="200000"/>
              </a:lnSpc>
            </a:pPr>
            <a:endParaRPr lang="en-US" altLang="ko-KR" sz="2400" dirty="0"/>
          </a:p>
        </p:txBody>
      </p:sp>
    </p:spTree>
    <p:extLst>
      <p:ext uri="{BB962C8B-B14F-4D97-AF65-F5344CB8AC3E}">
        <p14:creationId xmlns:p14="http://schemas.microsoft.com/office/powerpoint/2010/main" val="224978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3A73B536-C83A-487C-9799-3E3CABA8BD98}"/>
              </a:ext>
            </a:extLst>
          </p:cNvPr>
          <p:cNvSpPr/>
          <p:nvPr/>
        </p:nvSpPr>
        <p:spPr>
          <a:xfrm>
            <a:off x="0" y="0"/>
            <a:ext cx="12192000" cy="58477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ko-KR" altLang="en-US" sz="3200" dirty="0">
                <a:latin typeface="Batang" panose="02030600000101010101" pitchFamily="18" charset="-127"/>
                <a:ea typeface="Batang" panose="02030600000101010101" pitchFamily="18" charset="-127"/>
              </a:rPr>
              <a:t>◈</a:t>
            </a:r>
            <a:r>
              <a:rPr lang="ko-KR" altLang="en-US" sz="3200" dirty="0"/>
              <a:t>밑줄 친 부분에 주의해서 문장을 큰 소리로 읽어 봅시다</a:t>
            </a:r>
            <a:r>
              <a:rPr lang="en-US" altLang="ko-KR" sz="3200" dirty="0"/>
              <a:t>.</a:t>
            </a:r>
            <a:endParaRPr lang="en-US" altLang="ko-KR" sz="2800" dirty="0"/>
          </a:p>
          <a:p>
            <a:pPr marL="746125" indent="-457200">
              <a:lnSpc>
                <a:spcPct val="250000"/>
              </a:lnSpc>
              <a:buAutoNum type="arabicParenR"/>
            </a:pPr>
            <a:r>
              <a:rPr lang="ko-KR" altLang="en-US" sz="2800" dirty="0"/>
              <a:t>지금 </a:t>
            </a:r>
            <a:r>
              <a:rPr lang="ko-KR" altLang="en-US" sz="2800" u="sng" dirty="0">
                <a:solidFill>
                  <a:srgbClr val="FF0000"/>
                </a:solidFill>
              </a:rPr>
              <a:t>몇</a:t>
            </a:r>
            <a:r>
              <a:rPr lang="ko-KR" altLang="en-US" sz="2800" dirty="0"/>
              <a:t> 시예요</a:t>
            </a:r>
            <a:r>
              <a:rPr lang="en-US" altLang="ko-KR" sz="2800" dirty="0"/>
              <a:t>?</a:t>
            </a:r>
          </a:p>
          <a:p>
            <a:pPr marL="746125" indent="-457200">
              <a:lnSpc>
                <a:spcPct val="200000"/>
              </a:lnSpc>
              <a:buAutoNum type="arabicParenR"/>
            </a:pPr>
            <a:r>
              <a:rPr lang="ko-KR" altLang="en-US" sz="2800" dirty="0"/>
              <a:t>우리 집은 수영장 </a:t>
            </a:r>
            <a:r>
              <a:rPr lang="ko-KR" altLang="en-US" sz="2800" u="sng" dirty="0">
                <a:solidFill>
                  <a:srgbClr val="FF0000"/>
                </a:solidFill>
              </a:rPr>
              <a:t>옆에</a:t>
            </a:r>
            <a:r>
              <a:rPr lang="ko-KR" altLang="en-US" sz="2800" dirty="0"/>
              <a:t> 있어요</a:t>
            </a:r>
            <a:r>
              <a:rPr lang="en-US" altLang="ko-KR" sz="2800" dirty="0"/>
              <a:t>. </a:t>
            </a:r>
          </a:p>
          <a:p>
            <a:pPr marL="746125" indent="-457200">
              <a:lnSpc>
                <a:spcPct val="200000"/>
              </a:lnSpc>
            </a:pPr>
            <a:r>
              <a:rPr lang="en-US" altLang="ko-KR" sz="2800" dirty="0"/>
              <a:t>3)</a:t>
            </a:r>
            <a:r>
              <a:rPr lang="ko-KR" altLang="en-US" sz="2800" dirty="0"/>
              <a:t> 선물을 </a:t>
            </a:r>
            <a:r>
              <a:rPr lang="ko-KR" altLang="en-US" sz="2800" u="sng" dirty="0">
                <a:solidFill>
                  <a:srgbClr val="FF0000"/>
                </a:solidFill>
              </a:rPr>
              <a:t>받아서</a:t>
            </a:r>
            <a:r>
              <a:rPr lang="ko-KR" altLang="en-US" sz="2800" dirty="0"/>
              <a:t> 기뻐요</a:t>
            </a:r>
            <a:r>
              <a:rPr lang="en-US" altLang="ko-KR" sz="2800" dirty="0"/>
              <a:t>.</a:t>
            </a:r>
          </a:p>
          <a:p>
            <a:pPr marL="746125" indent="-457200">
              <a:lnSpc>
                <a:spcPct val="200000"/>
              </a:lnSpc>
            </a:pPr>
            <a:r>
              <a:rPr lang="en-US" altLang="ko-KR" sz="2800" dirty="0"/>
              <a:t>4) </a:t>
            </a:r>
            <a:r>
              <a:rPr lang="ko-KR" altLang="en-US" sz="2800" dirty="0"/>
              <a:t>엄마가 해 주신 </a:t>
            </a:r>
            <a:r>
              <a:rPr lang="ko-KR" altLang="en-US" sz="2800" u="sng" dirty="0">
                <a:solidFill>
                  <a:srgbClr val="FF0000"/>
                </a:solidFill>
              </a:rPr>
              <a:t>밥이</a:t>
            </a:r>
            <a:r>
              <a:rPr lang="ko-KR" altLang="en-US" sz="2800" dirty="0"/>
              <a:t> 맛있어요</a:t>
            </a:r>
            <a:r>
              <a:rPr lang="en-US" altLang="ko-KR" sz="2800" dirty="0"/>
              <a:t>. </a:t>
            </a:r>
          </a:p>
          <a:p>
            <a:pPr marL="746125" indent="-457200">
              <a:lnSpc>
                <a:spcPct val="200000"/>
              </a:lnSpc>
            </a:pPr>
            <a:r>
              <a:rPr lang="en-US" altLang="ko-KR" sz="2800" dirty="0"/>
              <a:t>5) </a:t>
            </a:r>
            <a:r>
              <a:rPr lang="ko-KR" altLang="en-US" sz="2800" dirty="0"/>
              <a:t>생일 날 </a:t>
            </a:r>
            <a:r>
              <a:rPr lang="ko-KR" altLang="en-US" sz="2800" u="sng" dirty="0">
                <a:solidFill>
                  <a:srgbClr val="FF0000"/>
                </a:solidFill>
              </a:rPr>
              <a:t>꽃과</a:t>
            </a:r>
            <a:r>
              <a:rPr lang="ko-KR" altLang="en-US" sz="2800" dirty="0"/>
              <a:t> 케이크를 받았어요</a:t>
            </a:r>
            <a:r>
              <a:rPr lang="en-US" altLang="ko-KR" sz="28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98980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xmlns="" id="{876FAB12-C291-4AF8-BA0E-9DD099FEDB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1"/>
            <a:ext cx="10515600" cy="701675"/>
          </a:xfr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r>
              <a:rPr lang="en-US" dirty="0">
                <a:effectLst>
                  <a:outerShdw blurRad="50800" dist="50800" dir="5400000" algn="ctr" rotWithShape="0">
                    <a:schemeClr val="accent1"/>
                  </a:outerShdw>
                </a:effectLst>
              </a:rPr>
              <a:t>Reference</a:t>
            </a:r>
          </a:p>
        </p:txBody>
      </p:sp>
      <p:sp>
        <p:nvSpPr>
          <p:cNvPr id="3" name="텍스트 개체 틀 2">
            <a:extLst>
              <a:ext uri="{FF2B5EF4-FFF2-40B4-BE49-F238E27FC236}">
                <a16:creationId xmlns:a16="http://schemas.microsoft.com/office/drawing/2014/main" xmlns="" id="{3AAC23C7-FFEA-432A-AE62-107F92FE7D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805536"/>
            <a:ext cx="10515600" cy="5371427"/>
          </a:xfrm>
          <a:solidFill>
            <a:schemeClr val="lt1"/>
          </a:solidFill>
        </p:spPr>
        <p:txBody>
          <a:bodyPr>
            <a:normAutofit/>
          </a:bodyPr>
          <a:lstStyle/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dirty="0">
                <a:latin typeface="+mn-ea"/>
                <a:ea typeface="+mn-ea"/>
              </a:rPr>
              <a:t> </a:t>
            </a:r>
            <a:r>
              <a:rPr lang="ko-KR" altLang="en-US" sz="1800" dirty="0">
                <a:latin typeface="+mn-ea"/>
                <a:ea typeface="+mn-ea"/>
              </a:rPr>
              <a:t>재외동포를 위한 한국어 </a:t>
            </a:r>
            <a:r>
              <a:rPr lang="en-US" altLang="ko-KR" sz="1800" dirty="0">
                <a:latin typeface="+mn-ea"/>
                <a:ea typeface="+mn-ea"/>
              </a:rPr>
              <a:t>2-1 (</a:t>
            </a:r>
            <a:r>
              <a:rPr lang="ko-KR" altLang="en-US" sz="1800" dirty="0">
                <a:latin typeface="+mn-ea"/>
                <a:ea typeface="+mn-ea"/>
              </a:rPr>
              <a:t>영어권</a:t>
            </a:r>
            <a:r>
              <a:rPr lang="en-US" altLang="ko-KR" sz="1800" dirty="0">
                <a:latin typeface="+mn-ea"/>
                <a:ea typeface="+mn-ea"/>
              </a:rPr>
              <a:t>). </a:t>
            </a:r>
            <a:r>
              <a:rPr lang="ko-KR" altLang="en-US" sz="1800" dirty="0">
                <a:latin typeface="+mn-ea"/>
                <a:ea typeface="+mn-ea"/>
              </a:rPr>
              <a:t>교육부 국립국제교육원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>
                <a:latin typeface="+mn-ea"/>
                <a:ea typeface="+mn-ea"/>
              </a:rPr>
              <a:t>재외동포를 위한 한국어 </a:t>
            </a:r>
            <a:r>
              <a:rPr lang="en-US" altLang="ko-KR" sz="1800" dirty="0">
                <a:latin typeface="+mn-ea"/>
                <a:ea typeface="+mn-ea"/>
              </a:rPr>
              <a:t>2-1 (</a:t>
            </a:r>
            <a:r>
              <a:rPr lang="ko-KR" altLang="en-US" sz="1800" dirty="0">
                <a:latin typeface="+mn-ea"/>
                <a:ea typeface="+mn-ea"/>
              </a:rPr>
              <a:t>범용</a:t>
            </a:r>
            <a:r>
              <a:rPr lang="en-US" altLang="ko-KR" sz="1800" dirty="0">
                <a:latin typeface="+mn-ea"/>
                <a:ea typeface="+mn-ea"/>
              </a:rPr>
              <a:t>). </a:t>
            </a:r>
            <a:r>
              <a:rPr lang="ko-KR" altLang="en-US" sz="1800" dirty="0">
                <a:latin typeface="+mn-ea"/>
                <a:ea typeface="+mn-ea"/>
              </a:rPr>
              <a:t>교육부 국립국제교육원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>
                <a:latin typeface="+mn-ea"/>
                <a:ea typeface="+mn-ea"/>
              </a:rPr>
              <a:t>한글학교 </a:t>
            </a:r>
            <a:r>
              <a:rPr lang="ko-KR" altLang="en-US" sz="1800" dirty="0" err="1">
                <a:latin typeface="+mn-ea"/>
                <a:ea typeface="+mn-ea"/>
              </a:rPr>
              <a:t>학생용</a:t>
            </a:r>
            <a:r>
              <a:rPr lang="ko-KR" altLang="en-US" sz="1800" dirty="0">
                <a:latin typeface="+mn-ea"/>
                <a:ea typeface="+mn-ea"/>
              </a:rPr>
              <a:t> 동화로 배우는 한국어</a:t>
            </a:r>
            <a:r>
              <a:rPr lang="en-US" altLang="ko-KR" sz="1800" dirty="0">
                <a:latin typeface="+mn-ea"/>
                <a:ea typeface="+mn-ea"/>
              </a:rPr>
              <a:t>. </a:t>
            </a:r>
            <a:r>
              <a:rPr lang="ko-KR" altLang="en-US" sz="1800" dirty="0">
                <a:latin typeface="+mn-ea"/>
                <a:ea typeface="+mn-ea"/>
              </a:rPr>
              <a:t>재외동포교육진흥재단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>
                <a:latin typeface="+mn-ea"/>
                <a:ea typeface="+mn-ea"/>
              </a:rPr>
              <a:t>한국어 </a:t>
            </a:r>
            <a:r>
              <a:rPr lang="en-US" altLang="ko-KR" sz="1800" dirty="0">
                <a:latin typeface="+mn-ea"/>
                <a:ea typeface="+mn-ea"/>
              </a:rPr>
              <a:t>3. </a:t>
            </a:r>
            <a:r>
              <a:rPr lang="ko-KR" altLang="en-US" sz="1800" dirty="0">
                <a:latin typeface="+mn-ea"/>
                <a:ea typeface="+mn-ea"/>
              </a:rPr>
              <a:t>한국교육과정 평가원</a:t>
            </a:r>
            <a:r>
              <a:rPr lang="en-US" altLang="ko-KR" sz="1800" dirty="0">
                <a:latin typeface="+mn-ea"/>
                <a:ea typeface="+mn-ea"/>
              </a:rPr>
              <a:t>. </a:t>
            </a:r>
            <a:r>
              <a:rPr lang="ko-KR" altLang="en-US" sz="1800" dirty="0">
                <a:latin typeface="+mn-ea"/>
                <a:ea typeface="+mn-ea"/>
              </a:rPr>
              <a:t>국제교육진흥원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dirty="0">
                <a:latin typeface="+mn-ea"/>
                <a:ea typeface="+mn-ea"/>
                <a:hlinkClick r:id="rId3"/>
              </a:rPr>
              <a:t>https://quizlet.com/504478786/2-1-unit-3-%EC%A0%90%EC%8B%AC-%EB%A8%B9%EA%B3%A0-%EA%B0%80%EB%A0%A4%EA%B3%A0-%ED%95%B4-flash-cards/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dirty="0">
                <a:latin typeface="+mn-ea"/>
                <a:ea typeface="+mn-ea"/>
              </a:rPr>
              <a:t>“</a:t>
            </a:r>
            <a:r>
              <a:rPr lang="ko-KR" altLang="en-US" sz="1800" dirty="0">
                <a:latin typeface="+mn-ea"/>
                <a:ea typeface="+mn-ea"/>
              </a:rPr>
              <a:t>나는 </a:t>
            </a:r>
            <a:r>
              <a:rPr lang="ko-KR" altLang="en-US" sz="1800" dirty="0" err="1">
                <a:latin typeface="+mn-ea"/>
                <a:ea typeface="+mn-ea"/>
              </a:rPr>
              <a:t>나는</a:t>
            </a:r>
            <a:r>
              <a:rPr lang="ko-KR" altLang="en-US" sz="1800" dirty="0">
                <a:latin typeface="+mn-ea"/>
                <a:ea typeface="+mn-ea"/>
              </a:rPr>
              <a:t> 자라서</a:t>
            </a:r>
            <a:r>
              <a:rPr lang="en-US" altLang="ko-KR" sz="1800" dirty="0">
                <a:latin typeface="+mn-ea"/>
                <a:ea typeface="+mn-ea"/>
              </a:rPr>
              <a:t>”</a:t>
            </a:r>
            <a:r>
              <a:rPr lang="ko-KR" altLang="en-US" sz="1800" dirty="0">
                <a:latin typeface="+mn-ea"/>
                <a:ea typeface="+mn-ea"/>
              </a:rPr>
              <a:t>   </a:t>
            </a:r>
            <a:r>
              <a:rPr lang="en-US" altLang="ko-KR" sz="1800">
                <a:latin typeface="+mn-ea"/>
                <a:ea typeface="+mn-ea"/>
              </a:rPr>
              <a:t>https</a:t>
            </a:r>
            <a:r>
              <a:rPr lang="en-US" altLang="ko-KR" sz="1800" dirty="0">
                <a:latin typeface="+mn-ea"/>
                <a:ea typeface="+mn-ea"/>
              </a:rPr>
              <a:t>://youtu.be/ROnP2-aT—c</a:t>
            </a: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en-US" altLang="ko-KR" sz="1800" dirty="0">
                <a:latin typeface="+mn-ea"/>
                <a:ea typeface="+mn-ea"/>
              </a:rPr>
              <a:t>“</a:t>
            </a:r>
            <a:r>
              <a:rPr lang="ko-KR" altLang="en-US" sz="1800" dirty="0">
                <a:latin typeface="+mn-ea"/>
                <a:ea typeface="+mn-ea"/>
              </a:rPr>
              <a:t>나라를 두 번 세운 </a:t>
            </a:r>
            <a:r>
              <a:rPr lang="ko-KR" altLang="en-US" sz="1800" dirty="0" err="1">
                <a:latin typeface="+mn-ea"/>
                <a:ea typeface="+mn-ea"/>
              </a:rPr>
              <a:t>소서노</a:t>
            </a:r>
            <a:r>
              <a:rPr lang="en-US" altLang="ko-KR" sz="1800" dirty="0">
                <a:latin typeface="+mn-ea"/>
                <a:ea typeface="+mn-ea"/>
              </a:rPr>
              <a:t>“</a:t>
            </a:r>
            <a:r>
              <a:rPr lang="ko-KR" altLang="en-US" sz="1800" dirty="0">
                <a:latin typeface="+mn-ea"/>
                <a:ea typeface="+mn-ea"/>
              </a:rPr>
              <a:t> </a:t>
            </a:r>
            <a:r>
              <a:rPr lang="en-US" altLang="ko-KR" sz="1800" dirty="0">
                <a:latin typeface="+mn-ea"/>
                <a:ea typeface="+mn-ea"/>
                <a:hlinkClick r:id="rId4"/>
              </a:rPr>
              <a:t>https://youtu.be/9OlgG8Qg2z0</a:t>
            </a: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r>
              <a:rPr lang="ko-KR" altLang="en-US" sz="1800" dirty="0" err="1">
                <a:latin typeface="+mn-ea"/>
                <a:ea typeface="+mn-ea"/>
              </a:rPr>
              <a:t>북토비전자도서관</a:t>
            </a:r>
            <a:r>
              <a:rPr lang="ko-KR" altLang="en-US" sz="1800" dirty="0">
                <a:latin typeface="+mn-ea"/>
                <a:ea typeface="+mn-ea"/>
              </a:rPr>
              <a:t> </a:t>
            </a:r>
            <a:r>
              <a:rPr lang="en-US" altLang="ko-KR" sz="1800" dirty="0">
                <a:latin typeface="+mn-ea"/>
                <a:ea typeface="+mn-ea"/>
              </a:rPr>
              <a:t>“</a:t>
            </a:r>
            <a:r>
              <a:rPr lang="ko-KR" altLang="en-US" sz="1800" dirty="0">
                <a:latin typeface="+mn-ea"/>
                <a:ea typeface="+mn-ea"/>
              </a:rPr>
              <a:t>백제를 세운 </a:t>
            </a:r>
            <a:r>
              <a:rPr lang="ko-KR" altLang="en-US" sz="1800" dirty="0" err="1">
                <a:latin typeface="+mn-ea"/>
                <a:ea typeface="+mn-ea"/>
              </a:rPr>
              <a:t>온조왕</a:t>
            </a:r>
            <a:r>
              <a:rPr lang="ko-KR" altLang="en-US" sz="1800" dirty="0">
                <a:latin typeface="+mn-ea"/>
                <a:ea typeface="+mn-ea"/>
              </a:rPr>
              <a:t>＂ </a:t>
            </a:r>
            <a:r>
              <a:rPr lang="en-US" altLang="ko-KR" sz="1800" dirty="0">
                <a:latin typeface="+mn-ea"/>
                <a:ea typeface="+mn-ea"/>
              </a:rPr>
              <a:t>https://youtu.be/XKbjBss93Zw</a:t>
            </a: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b="1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u="sng" dirty="0">
              <a:solidFill>
                <a:schemeClr val="accent1"/>
              </a:solidFill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ko-KR" altLang="en-US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6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altLang="ko-KR" sz="1800" dirty="0">
              <a:latin typeface="+mn-ea"/>
              <a:ea typeface="+mn-ea"/>
            </a:endParaRPr>
          </a:p>
          <a:p>
            <a:pPr marL="628650" indent="-514350">
              <a:lnSpc>
                <a:spcPct val="170000"/>
              </a:lnSpc>
              <a:buFont typeface="+mj-lt"/>
              <a:buAutoNum type="arabicPeriod"/>
            </a:pPr>
            <a:endParaRPr lang="en-US" sz="1800" dirty="0">
              <a:latin typeface="+mn-ea"/>
              <a:ea typeface="+mn-ea"/>
            </a:endParaRPr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xmlns="" id="{680EAF17-4A75-415B-8C37-79857CCE3F6C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764437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xmlns="" id="{4B6AF0A9-0B7A-40BE-A9BA-77FA986E514A}"/>
              </a:ext>
            </a:extLst>
          </p:cNvPr>
          <p:cNvSpPr txBox="1">
            <a:spLocks/>
          </p:cNvSpPr>
          <p:nvPr/>
        </p:nvSpPr>
        <p:spPr>
          <a:xfrm>
            <a:off x="506437" y="168177"/>
            <a:ext cx="10863900" cy="702261"/>
          </a:xfrm>
          <a:prstGeom prst="rect">
            <a:avLst/>
          </a:prstGeom>
          <a:noFill/>
          <a:effectLst>
            <a:glow rad="127000">
              <a:schemeClr val="tx2"/>
            </a:glow>
          </a:effectLst>
        </p:spPr>
        <p:txBody>
          <a:bodyPr/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ko-KR" altLang="en-US" sz="4000" kern="0" dirty="0">
                <a:latin typeface="+mj-ea"/>
                <a:ea typeface="+mj-ea"/>
              </a:rPr>
              <a:t>오늘의 속담 </a:t>
            </a:r>
            <a:r>
              <a:rPr lang="en-US" altLang="ko-KR" sz="4000" kern="0" dirty="0">
                <a:latin typeface="+mj-ea"/>
                <a:ea typeface="+mj-ea"/>
              </a:rPr>
              <a:t>“</a:t>
            </a:r>
            <a:r>
              <a:rPr lang="ko-KR" altLang="en-US" sz="4000" kern="0" dirty="0">
                <a:effectLst>
                  <a:outerShdw blurRad="50800" dist="50800" dir="5400000" algn="ctr" rotWithShape="0">
                    <a:schemeClr val="accent1"/>
                  </a:outerShdw>
                </a:effectLst>
                <a:latin typeface="+mj-ea"/>
                <a:ea typeface="+mj-ea"/>
              </a:rPr>
              <a:t>고래 싸움에 새우 등 터진다 </a:t>
            </a:r>
            <a:r>
              <a:rPr lang="en-US" altLang="ko-KR" sz="4000" kern="0" dirty="0">
                <a:latin typeface="+mj-ea"/>
                <a:ea typeface="+mj-ea"/>
              </a:rPr>
              <a:t>”</a:t>
            </a:r>
            <a:endParaRPr lang="en-US" sz="4000" kern="0" dirty="0">
              <a:latin typeface="+mj-ea"/>
              <a:ea typeface="+mj-ea"/>
            </a:endParaRPr>
          </a:p>
        </p:txBody>
      </p:sp>
      <p:pic>
        <p:nvPicPr>
          <p:cNvPr id="2" name="온라인 미디어 1" title="￪ﾳﾠ￫ﾞﾘ ￬ﾋﾸ￬ﾛﾀ￬ﾗﾐ ￬ﾃﾈ￬ﾚﾰ ￫ﾓﾱ ￭ﾄﾰ￬ﾧﾄ￫ﾋﾤ | ￬ﾆﾍ￫ﾋﾴ￪ﾳﾼ￪ﾲﾩ￬ﾖﾸ | ￬ﾚﾰ￫ﾦﾬ￫ﾂﾘ￫ﾝﾼ ￬ﾆﾍ￫ﾋﾴ | ￪ﾹﾨ￫ﾹﾄ￭ﾂﾤ￬ﾦﾈ KEBIKIDS">
            <a:hlinkClick r:id="" action="ppaction://media"/>
            <a:extLst>
              <a:ext uri="{FF2B5EF4-FFF2-40B4-BE49-F238E27FC236}">
                <a16:creationId xmlns:a16="http://schemas.microsoft.com/office/drawing/2014/main" xmlns="" id="{7F11DE78-9905-4F9F-AD73-0DFD254BCA6D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1200101" y="870438"/>
            <a:ext cx="9444454" cy="531250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3" name="그림 2">
            <a:extLst>
              <a:ext uri="{FF2B5EF4-FFF2-40B4-BE49-F238E27FC236}">
                <a16:creationId xmlns:a16="http://schemas.microsoft.com/office/drawing/2014/main" xmlns="" id="{BB8BE3A5-1EAD-44B5-B495-5F310D26E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8320" y="-14152"/>
            <a:ext cx="8595360" cy="619709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D9E40A7-A9AB-4CAA-A37A-2BC346A2EE10}"/>
              </a:ext>
            </a:extLst>
          </p:cNvPr>
          <p:cNvSpPr txBox="1"/>
          <p:nvPr/>
        </p:nvSpPr>
        <p:spPr>
          <a:xfrm>
            <a:off x="144379" y="5534526"/>
            <a:ext cx="1491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/>
              <a:t>P. 28</a:t>
            </a:r>
            <a:endParaRPr lang="ko-KR" alt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43514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35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5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62FAC227-01F6-4D66-ACAE-75D8279C89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744" y="304800"/>
            <a:ext cx="11410512" cy="5878143"/>
          </a:xfrm>
          <a:prstGeom prst="rect">
            <a:avLst/>
          </a:prstGeom>
        </p:spPr>
      </p:pic>
      <p:pic>
        <p:nvPicPr>
          <p:cNvPr id="3" name="Track 007">
            <a:hlinkClick r:id="" action="ppaction://media"/>
            <a:extLst>
              <a:ext uri="{FF2B5EF4-FFF2-40B4-BE49-F238E27FC236}">
                <a16:creationId xmlns:a16="http://schemas.microsoft.com/office/drawing/2014/main" xmlns="" id="{A485585E-5898-4A45-AC1A-E124AF1DD70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artisticGlowEdges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555706" y="545432"/>
            <a:ext cx="1054768" cy="1054768"/>
          </a:xfrm>
          <a:prstGeom prst="rect">
            <a:avLst/>
          </a:prstGeom>
          <a:effectLst>
            <a:glow rad="127000">
              <a:srgbClr val="FFFF00"/>
            </a:glow>
          </a:effectLst>
        </p:spPr>
      </p:pic>
    </p:spTree>
    <p:extLst>
      <p:ext uri="{BB962C8B-B14F-4D97-AF65-F5344CB8AC3E}">
        <p14:creationId xmlns:p14="http://schemas.microsoft.com/office/powerpoint/2010/main" val="3198818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14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2;p29"/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2AFCEA3F-E438-4A85-8811-E6895AF50E8E}"/>
              </a:ext>
            </a:extLst>
          </p:cNvPr>
          <p:cNvSpPr txBox="1"/>
          <p:nvPr/>
        </p:nvSpPr>
        <p:spPr>
          <a:xfrm>
            <a:off x="818151" y="208548"/>
            <a:ext cx="1013771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ko-KR" altLang="en-US" sz="3600" dirty="0"/>
              <a:t>지금까지 배웠던 문법 표현들을 복습해 봅시다</a:t>
            </a:r>
            <a:r>
              <a:rPr lang="en-US" altLang="ko-KR" sz="3600" dirty="0"/>
              <a:t>!</a:t>
            </a:r>
            <a:endParaRPr lang="ko-KR" altLang="en-US" sz="3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752C306-A20D-4767-95E3-C9534710EF50}"/>
              </a:ext>
            </a:extLst>
          </p:cNvPr>
          <p:cNvSpPr txBox="1"/>
          <p:nvPr/>
        </p:nvSpPr>
        <p:spPr>
          <a:xfrm>
            <a:off x="-16042" y="799428"/>
            <a:ext cx="12192000" cy="578729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endParaRPr lang="en-US" altLang="ko-KR" sz="3200" dirty="0"/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sz="3200" dirty="0"/>
              <a:t>종결어미 </a:t>
            </a:r>
            <a:r>
              <a:rPr lang="en-US" altLang="ko-KR" sz="3200" dirty="0"/>
              <a:t>–</a:t>
            </a:r>
            <a:r>
              <a:rPr lang="ko-KR" altLang="en-US" sz="3200" dirty="0"/>
              <a:t>ㅂ니다</a:t>
            </a:r>
            <a:r>
              <a:rPr lang="en-US" altLang="ko-KR" sz="3200" dirty="0"/>
              <a:t>/</a:t>
            </a:r>
            <a:r>
              <a:rPr lang="ko-KR" altLang="en-US" sz="3200" dirty="0"/>
              <a:t>습니다           </a:t>
            </a:r>
            <a:endParaRPr lang="en-US" altLang="ko-KR" sz="3200" dirty="0"/>
          </a:p>
          <a:p>
            <a:pPr>
              <a:lnSpc>
                <a:spcPct val="150000"/>
              </a:lnSpc>
            </a:pPr>
            <a:r>
              <a:rPr lang="en-US" altLang="ko-KR" sz="3200" dirty="0"/>
              <a:t>                  -</a:t>
            </a:r>
            <a:r>
              <a:rPr lang="ko-KR" altLang="en-US" sz="3200" dirty="0"/>
              <a:t>ㅂ니까</a:t>
            </a:r>
            <a:r>
              <a:rPr lang="en-US" altLang="ko-KR" sz="3200" dirty="0"/>
              <a:t>/</a:t>
            </a:r>
            <a:r>
              <a:rPr lang="ko-KR" altLang="en-US" sz="3200" dirty="0"/>
              <a:t>습니까</a:t>
            </a:r>
            <a:r>
              <a:rPr lang="en-US" altLang="ko-KR" sz="3200" dirty="0"/>
              <a:t>?</a:t>
            </a:r>
          </a:p>
          <a:p>
            <a:pPr>
              <a:lnSpc>
                <a:spcPct val="250000"/>
              </a:lnSpc>
            </a:pPr>
            <a:endParaRPr lang="en-US" altLang="ko-KR" sz="3200" dirty="0"/>
          </a:p>
          <a:p>
            <a:pPr>
              <a:lnSpc>
                <a:spcPct val="250000"/>
              </a:lnSpc>
            </a:pPr>
            <a:r>
              <a:rPr lang="en-US" altLang="ko-KR" sz="3200" dirty="0"/>
              <a:t>2. </a:t>
            </a:r>
            <a:r>
              <a:rPr lang="ko-KR" altLang="en-US" sz="3200" dirty="0"/>
              <a:t>격조사 </a:t>
            </a:r>
            <a:r>
              <a:rPr lang="en-US" altLang="ko-KR" sz="3200" dirty="0"/>
              <a:t>-N</a:t>
            </a:r>
            <a:r>
              <a:rPr lang="ko-KR" altLang="en-US" sz="3200" dirty="0"/>
              <a:t>처럼</a:t>
            </a:r>
            <a:endParaRPr lang="en-US" altLang="ko-KR" sz="3200" dirty="0"/>
          </a:p>
          <a:p>
            <a:pPr>
              <a:lnSpc>
                <a:spcPct val="250000"/>
              </a:lnSpc>
            </a:pPr>
            <a:endParaRPr lang="en-US" altLang="ko-KR" sz="3200" dirty="0"/>
          </a:p>
        </p:txBody>
      </p:sp>
      <p:sp>
        <p:nvSpPr>
          <p:cNvPr id="4" name="화살표: 오른쪽 3">
            <a:extLst>
              <a:ext uri="{FF2B5EF4-FFF2-40B4-BE49-F238E27FC236}">
                <a16:creationId xmlns:a16="http://schemas.microsoft.com/office/drawing/2014/main" xmlns="" id="{546D85A8-A6C3-4A0E-9666-306531FB426E}"/>
              </a:ext>
            </a:extLst>
          </p:cNvPr>
          <p:cNvSpPr/>
          <p:nvPr/>
        </p:nvSpPr>
        <p:spPr>
          <a:xfrm>
            <a:off x="5228444" y="1988531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화살표: 오른쪽 8">
            <a:extLst>
              <a:ext uri="{FF2B5EF4-FFF2-40B4-BE49-F238E27FC236}">
                <a16:creationId xmlns:a16="http://schemas.microsoft.com/office/drawing/2014/main" xmlns="" id="{11C85CD8-05B5-4FE8-B427-ECB3EA32FEB0}"/>
              </a:ext>
            </a:extLst>
          </p:cNvPr>
          <p:cNvSpPr/>
          <p:nvPr/>
        </p:nvSpPr>
        <p:spPr>
          <a:xfrm>
            <a:off x="4899162" y="4812970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DA3FB6DF-966B-41FA-917E-E91F61166544}"/>
              </a:ext>
            </a:extLst>
          </p:cNvPr>
          <p:cNvSpPr txBox="1"/>
          <p:nvPr/>
        </p:nvSpPr>
        <p:spPr>
          <a:xfrm>
            <a:off x="6095999" y="1015298"/>
            <a:ext cx="5966763" cy="234320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많은 사람들 앞에서 발표</a:t>
            </a:r>
            <a:r>
              <a:rPr lang="en-US" altLang="ko-KR" sz="2000" dirty="0"/>
              <a:t>/</a:t>
            </a:r>
            <a:r>
              <a:rPr lang="ko-KR" altLang="en-US" sz="2000" dirty="0"/>
              <a:t>연설하거나 격식을 차려야 하는 상황에서 정중하게 동작이나</a:t>
            </a:r>
            <a:r>
              <a:rPr lang="en-US" altLang="ko-KR" sz="2000" dirty="0"/>
              <a:t>, </a:t>
            </a:r>
            <a:r>
              <a:rPr lang="ko-KR" altLang="en-US" sz="2000" dirty="0"/>
              <a:t>상태</a:t>
            </a:r>
            <a:r>
              <a:rPr lang="en-US" altLang="ko-KR" sz="2000" dirty="0"/>
              <a:t>, </a:t>
            </a:r>
            <a:r>
              <a:rPr lang="ko-KR" altLang="en-US" sz="2000" dirty="0"/>
              <a:t>사실을 설명할 때 사용한다</a:t>
            </a:r>
            <a:r>
              <a:rPr lang="en-US" altLang="ko-KR" sz="2000" dirty="0"/>
              <a:t>.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먹다 → 먹습니다             가다 → 갑니다</a:t>
            </a:r>
            <a:endParaRPr lang="en-US" altLang="ko-KR" sz="2000" dirty="0"/>
          </a:p>
          <a:p>
            <a:pPr>
              <a:lnSpc>
                <a:spcPct val="150000"/>
              </a:lnSpc>
            </a:pPr>
            <a:r>
              <a:rPr lang="en-US" altLang="ko-KR" sz="2000" dirty="0"/>
              <a:t>     </a:t>
            </a:r>
            <a:r>
              <a:rPr lang="ko-KR" altLang="en-US" sz="2000" dirty="0"/>
              <a:t>아프다 → 아픕니까</a:t>
            </a:r>
            <a:r>
              <a:rPr lang="en-US" altLang="ko-KR" sz="2000" dirty="0"/>
              <a:t>?        </a:t>
            </a:r>
            <a:r>
              <a:rPr lang="ko-KR" altLang="en-US" sz="2000" dirty="0"/>
              <a:t>덥다→</a:t>
            </a:r>
            <a:r>
              <a:rPr lang="en-US" altLang="ko-KR" sz="2000" dirty="0"/>
              <a:t> </a:t>
            </a:r>
            <a:r>
              <a:rPr lang="ko-KR" altLang="en-US" sz="2000" dirty="0"/>
              <a:t>덥습니까</a:t>
            </a:r>
            <a:r>
              <a:rPr lang="en-US" altLang="ko-KR" sz="2000" dirty="0"/>
              <a:t>?</a:t>
            </a:r>
            <a:endParaRPr lang="ko-KR" altLang="en-US" sz="2000" dirty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79F621D3-D5D7-48C2-8B92-5006D1CCF635}"/>
              </a:ext>
            </a:extLst>
          </p:cNvPr>
          <p:cNvSpPr txBox="1"/>
          <p:nvPr/>
        </p:nvSpPr>
        <p:spPr>
          <a:xfrm>
            <a:off x="6095999" y="4111348"/>
            <a:ext cx="5966763" cy="193899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000" dirty="0"/>
              <a:t>명사 뒤에 붙어서 주어가 앞의 명사와 비슷하거나 닮았음을 나타낸다</a:t>
            </a:r>
            <a:r>
              <a:rPr lang="en-US" altLang="ko-KR" sz="2000" dirty="0"/>
              <a:t>. ‘</a:t>
            </a:r>
            <a:r>
              <a:rPr lang="ko-KR" altLang="en-US" sz="2000" dirty="0"/>
              <a:t>같이</a:t>
            </a:r>
            <a:r>
              <a:rPr lang="en-US" altLang="ko-KR" sz="2000" dirty="0"/>
              <a:t>’</a:t>
            </a:r>
            <a:r>
              <a:rPr lang="ko-KR" altLang="en-US" sz="2000" dirty="0"/>
              <a:t> 라는 표현도 유사하게 </a:t>
            </a:r>
            <a:r>
              <a:rPr lang="ko-KR" altLang="en-US" sz="2000" dirty="0" smtClean="0"/>
              <a:t>쓰인다</a:t>
            </a:r>
            <a:r>
              <a:rPr lang="en-US" altLang="ko-KR" sz="2000" dirty="0"/>
              <a:t>.</a:t>
            </a:r>
            <a:r>
              <a:rPr lang="ko-KR" altLang="en-US" sz="2000" dirty="0" smtClean="0"/>
              <a:t> </a:t>
            </a:r>
            <a:r>
              <a:rPr lang="en-US" altLang="ko-KR" sz="2000" dirty="0"/>
              <a:t>(</a:t>
            </a:r>
            <a:r>
              <a:rPr lang="ko-KR" altLang="en-US" sz="2000" dirty="0"/>
              <a:t>인형같이</a:t>
            </a:r>
            <a:r>
              <a:rPr lang="en-US" altLang="ko-KR" sz="2000" dirty="0"/>
              <a:t> </a:t>
            </a:r>
            <a:r>
              <a:rPr lang="ko-KR" altLang="en-US" sz="2000" dirty="0"/>
              <a:t>예뻐요</a:t>
            </a:r>
            <a:r>
              <a:rPr lang="en-US" altLang="ko-KR" sz="2000" dirty="0"/>
              <a:t>=</a:t>
            </a:r>
            <a:r>
              <a:rPr lang="ko-KR" altLang="en-US" sz="2000" dirty="0"/>
              <a:t>인형처럼 예뻐요</a:t>
            </a:r>
            <a:r>
              <a:rPr lang="en-US" altLang="ko-KR" sz="2000" dirty="0"/>
              <a:t>)</a:t>
            </a:r>
          </a:p>
          <a:p>
            <a:pPr>
              <a:lnSpc>
                <a:spcPct val="150000"/>
              </a:lnSpc>
            </a:pPr>
            <a:r>
              <a:rPr lang="ko-KR" altLang="en-US" sz="2000" dirty="0"/>
              <a:t>예</a:t>
            </a:r>
            <a:r>
              <a:rPr lang="en-US" altLang="ko-KR" sz="2000" dirty="0"/>
              <a:t>) </a:t>
            </a:r>
            <a:r>
              <a:rPr lang="ko-KR" altLang="en-US" sz="2000" dirty="0"/>
              <a:t>우리 엄마는 </a:t>
            </a:r>
            <a:r>
              <a:rPr lang="ko-KR" altLang="en-US" sz="2000" u="sng" dirty="0"/>
              <a:t>요리사처럼 </a:t>
            </a:r>
            <a:r>
              <a:rPr lang="ko-KR" altLang="en-US" sz="2000" dirty="0"/>
              <a:t>요리를 잘해요</a:t>
            </a:r>
            <a:r>
              <a:rPr lang="en-US" altLang="ko-KR" sz="2000" dirty="0"/>
              <a:t>. </a:t>
            </a:r>
            <a:endParaRPr lang="ko-KR" altLang="en-US" sz="2000" dirty="0"/>
          </a:p>
        </p:txBody>
      </p:sp>
    </p:spTree>
    <p:extLst>
      <p:ext uri="{BB962C8B-B14F-4D97-AF65-F5344CB8AC3E}">
        <p14:creationId xmlns:p14="http://schemas.microsoft.com/office/powerpoint/2010/main" val="166097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F3D53017-B7D7-46CC-9D71-090C9AE423A4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직사각형 2">
            <a:extLst>
              <a:ext uri="{FF2B5EF4-FFF2-40B4-BE49-F238E27FC236}">
                <a16:creationId xmlns:a16="http://schemas.microsoft.com/office/drawing/2014/main" xmlns="" id="{00040CB2-02CC-498A-8189-F5E222B87B97}"/>
              </a:ext>
            </a:extLst>
          </p:cNvPr>
          <p:cNvSpPr/>
          <p:nvPr/>
        </p:nvSpPr>
        <p:spPr>
          <a:xfrm>
            <a:off x="0" y="511009"/>
            <a:ext cx="12192000" cy="40053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50000"/>
              </a:lnSpc>
            </a:pPr>
            <a:r>
              <a:rPr lang="en-US" altLang="ko-KR" sz="3600" dirty="0"/>
              <a:t>3. V-(</a:t>
            </a:r>
            <a:r>
              <a:rPr lang="ko-KR" altLang="en-US" sz="3600" dirty="0"/>
              <a:t>으</a:t>
            </a:r>
            <a:r>
              <a:rPr lang="en-US" altLang="ko-KR" sz="3600" dirty="0"/>
              <a:t>)</a:t>
            </a:r>
            <a:r>
              <a:rPr lang="ko-KR" altLang="en-US" sz="3600" dirty="0" err="1"/>
              <a:t>려고</a:t>
            </a:r>
            <a:r>
              <a:rPr lang="ko-KR" altLang="en-US" sz="3600" dirty="0"/>
              <a:t> 하다</a:t>
            </a:r>
            <a:endParaRPr lang="en-US" altLang="ko-KR" sz="3600" dirty="0"/>
          </a:p>
          <a:p>
            <a:pPr>
              <a:lnSpc>
                <a:spcPct val="250000"/>
              </a:lnSpc>
            </a:pPr>
            <a:endParaRPr lang="en-US" altLang="ko-KR" sz="3600" dirty="0"/>
          </a:p>
          <a:p>
            <a:pPr>
              <a:lnSpc>
                <a:spcPct val="250000"/>
              </a:lnSpc>
            </a:pPr>
            <a:r>
              <a:rPr lang="en-US" altLang="ko-KR" sz="3600" dirty="0"/>
              <a:t>4. </a:t>
            </a:r>
            <a:r>
              <a:rPr lang="ko-KR" altLang="en-US" sz="3600" dirty="0"/>
              <a:t>조사 </a:t>
            </a:r>
            <a:r>
              <a:rPr lang="en-US" altLang="ko-KR" sz="3600" dirty="0"/>
              <a:t>N-</a:t>
            </a:r>
            <a:r>
              <a:rPr lang="ko-KR" altLang="en-US" sz="3600" dirty="0"/>
              <a:t>보다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4EDC306-C88D-4D2B-A6BD-05E4263FD3C8}"/>
              </a:ext>
            </a:extLst>
          </p:cNvPr>
          <p:cNvSpPr txBox="1"/>
          <p:nvPr/>
        </p:nvSpPr>
        <p:spPr>
          <a:xfrm>
            <a:off x="5281031" y="3195847"/>
            <a:ext cx="6654295" cy="286232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>
                <a:latin typeface="+mn-ea"/>
              </a:rPr>
              <a:t>명사와 결합해서 </a:t>
            </a:r>
            <a:r>
              <a:rPr lang="en-US" altLang="ko-KR" sz="2400" dirty="0">
                <a:latin typeface="+mn-ea"/>
              </a:rPr>
              <a:t> </a:t>
            </a:r>
            <a:r>
              <a:rPr lang="ko-KR" altLang="en-US" sz="2400" dirty="0">
                <a:latin typeface="+mn-ea"/>
              </a:rPr>
              <a:t>두 가지 이상의 것을 비교할 때</a:t>
            </a:r>
            <a:r>
              <a:rPr lang="en-US" altLang="ko-KR" sz="2400" dirty="0">
                <a:latin typeface="+mn-ea"/>
              </a:rPr>
              <a:t>, ‘</a:t>
            </a:r>
            <a:r>
              <a:rPr lang="ko-KR" altLang="en-US" sz="2400" dirty="0">
                <a:latin typeface="+mn-ea"/>
              </a:rPr>
              <a:t>보다’앞에 있는 명사가 비교의 기준이 됨을 나타낸다</a:t>
            </a:r>
            <a:r>
              <a:rPr lang="en-US" altLang="ko-KR" sz="2400" dirty="0" smtClean="0"/>
              <a:t>. (</a:t>
            </a:r>
            <a:r>
              <a:rPr lang="en-US" altLang="ko-KR" sz="2400" dirty="0"/>
              <a:t>better/more than)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u="sng" dirty="0"/>
              <a:t>나보다</a:t>
            </a:r>
            <a:r>
              <a:rPr lang="ko-KR" altLang="en-US" sz="2400" dirty="0"/>
              <a:t> 동생이 수영을 잘해요</a:t>
            </a:r>
            <a:r>
              <a:rPr lang="en-US" altLang="ko-KR" sz="2400" dirty="0"/>
              <a:t>. </a:t>
            </a:r>
          </a:p>
          <a:p>
            <a:pPr>
              <a:lnSpc>
                <a:spcPct val="150000"/>
              </a:lnSpc>
            </a:pPr>
            <a:r>
              <a:rPr lang="en-US" altLang="ko-KR" sz="2400" dirty="0"/>
              <a:t>     </a:t>
            </a:r>
            <a:r>
              <a:rPr lang="ko-KR" altLang="en-US" sz="2400" u="sng" dirty="0"/>
              <a:t>김밥보다</a:t>
            </a:r>
            <a:r>
              <a:rPr lang="ko-KR" altLang="en-US" sz="2400" dirty="0"/>
              <a:t> 떡볶이가 더 맛있어요</a:t>
            </a:r>
            <a:r>
              <a:rPr lang="en-US" altLang="ko-KR" sz="2400" dirty="0"/>
              <a:t>. </a:t>
            </a:r>
            <a:endParaRPr lang="ko-KR" alt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A5CEAEF-1BFC-4AE4-914A-D73BEDA30BA0}"/>
              </a:ext>
            </a:extLst>
          </p:cNvPr>
          <p:cNvSpPr txBox="1"/>
          <p:nvPr/>
        </p:nvSpPr>
        <p:spPr>
          <a:xfrm>
            <a:off x="5245771" y="280018"/>
            <a:ext cx="6689555" cy="2308324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400" dirty="0"/>
              <a:t>동사에 붙어서 어떤 행동을 할 의도나 계획을 표현 할 때 </a:t>
            </a:r>
            <a:r>
              <a:rPr lang="ko-KR" altLang="en-US" sz="2400" dirty="0" smtClean="0"/>
              <a:t>사용한다</a:t>
            </a:r>
            <a:r>
              <a:rPr lang="en-US" altLang="ko-KR" sz="2400" dirty="0" smtClean="0"/>
              <a:t>.</a:t>
            </a:r>
            <a:r>
              <a:rPr lang="ko-KR" altLang="en-US" sz="2400" dirty="0" smtClean="0"/>
              <a:t> </a:t>
            </a:r>
            <a:r>
              <a:rPr lang="en-US" altLang="ko-KR" sz="2400" dirty="0"/>
              <a:t>(be going to~)</a:t>
            </a:r>
          </a:p>
          <a:p>
            <a:pPr>
              <a:lnSpc>
                <a:spcPct val="150000"/>
              </a:lnSpc>
            </a:pPr>
            <a:r>
              <a:rPr lang="ko-KR" altLang="en-US" sz="2400" dirty="0"/>
              <a:t>예</a:t>
            </a:r>
            <a:r>
              <a:rPr lang="en-US" altLang="ko-KR" sz="2400" dirty="0"/>
              <a:t>) </a:t>
            </a:r>
            <a:r>
              <a:rPr lang="ko-KR" altLang="en-US" sz="2400" dirty="0"/>
              <a:t>내년에 한국에 </a:t>
            </a:r>
            <a:r>
              <a:rPr lang="ko-KR" altLang="en-US" sz="2400" u="sng" dirty="0"/>
              <a:t>가려고 해요</a:t>
            </a:r>
            <a:endParaRPr lang="en-US" altLang="ko-KR" sz="2400" u="sng" dirty="0"/>
          </a:p>
          <a:p>
            <a:pPr>
              <a:lnSpc>
                <a:spcPct val="150000"/>
              </a:lnSpc>
            </a:pPr>
            <a:r>
              <a:rPr lang="en-US" altLang="ko-KR" sz="2400" dirty="0"/>
              <a:t>      </a:t>
            </a:r>
            <a:r>
              <a:rPr lang="ko-KR" altLang="en-US" sz="2400" dirty="0"/>
              <a:t>도서관에서 책을 </a:t>
            </a:r>
            <a:r>
              <a:rPr lang="ko-KR" altLang="en-US" sz="2400" u="sng" dirty="0"/>
              <a:t>읽으려고 해요</a:t>
            </a:r>
            <a:r>
              <a:rPr lang="en-US" altLang="ko-KR" sz="2400" dirty="0"/>
              <a:t>.</a:t>
            </a:r>
            <a:endParaRPr lang="ko-KR" altLang="en-US" sz="2400" dirty="0"/>
          </a:p>
        </p:txBody>
      </p:sp>
      <p:sp>
        <p:nvSpPr>
          <p:cNvPr id="6" name="화살표: 오른쪽 5">
            <a:extLst>
              <a:ext uri="{FF2B5EF4-FFF2-40B4-BE49-F238E27FC236}">
                <a16:creationId xmlns:a16="http://schemas.microsoft.com/office/drawing/2014/main" xmlns="" id="{E994E263-3041-44E2-8EC1-53CC7B6700B9}"/>
              </a:ext>
            </a:extLst>
          </p:cNvPr>
          <p:cNvSpPr/>
          <p:nvPr/>
        </p:nvSpPr>
        <p:spPr>
          <a:xfrm>
            <a:off x="4241465" y="1134051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" name="화살표: 오른쪽 6">
            <a:extLst>
              <a:ext uri="{FF2B5EF4-FFF2-40B4-BE49-F238E27FC236}">
                <a16:creationId xmlns:a16="http://schemas.microsoft.com/office/drawing/2014/main" xmlns="" id="{D4B89A90-2CB1-48A3-BD43-ECE011EA3C72}"/>
              </a:ext>
            </a:extLst>
          </p:cNvPr>
          <p:cNvSpPr/>
          <p:nvPr/>
        </p:nvSpPr>
        <p:spPr>
          <a:xfrm>
            <a:off x="4240211" y="3893674"/>
            <a:ext cx="658563" cy="465221"/>
          </a:xfrm>
          <a:prstGeom prst="rightArrow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99883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82;p29">
            <a:extLst>
              <a:ext uri="{FF2B5EF4-FFF2-40B4-BE49-F238E27FC236}">
                <a16:creationId xmlns:a16="http://schemas.microsoft.com/office/drawing/2014/main" xmlns="" id="{69ECB123-7343-4A33-9B97-F20092BBCCA9}"/>
              </a:ext>
            </a:extLst>
          </p:cNvPr>
          <p:cNvSpPr txBox="1"/>
          <p:nvPr/>
        </p:nvSpPr>
        <p:spPr>
          <a:xfrm>
            <a:off x="0" y="6182943"/>
            <a:ext cx="12192000" cy="675057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Font typeface="Arial"/>
              <a:buNone/>
              <a:tabLst/>
              <a:defRPr/>
            </a:pPr>
            <a:r>
              <a:rPr kumimoji="0" lang="en" sz="12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  <a:sym typeface="Arial"/>
            </a:endParaRPr>
          </a:p>
        </p:txBody>
      </p:sp>
      <p:sp>
        <p:nvSpPr>
          <p:cNvPr id="3" name="Google Shape;99;p3">
            <a:extLst>
              <a:ext uri="{FF2B5EF4-FFF2-40B4-BE49-F238E27FC236}">
                <a16:creationId xmlns:a16="http://schemas.microsoft.com/office/drawing/2014/main" xmlns="" id="{698941B5-CF90-4CA5-9834-512E230D75AC}"/>
              </a:ext>
            </a:extLst>
          </p:cNvPr>
          <p:cNvSpPr txBox="1">
            <a:spLocks/>
          </p:cNvSpPr>
          <p:nvPr/>
        </p:nvSpPr>
        <p:spPr>
          <a:xfrm>
            <a:off x="464696" y="440268"/>
            <a:ext cx="11058438" cy="1964266"/>
          </a:xfrm>
          <a:prstGeom prst="rect">
            <a:avLst/>
          </a:prstGeom>
          <a:noFill/>
          <a:ln>
            <a:solidFill>
              <a:schemeClr val="accent1">
                <a:shade val="50000"/>
              </a:schemeClr>
            </a:solidFill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4400"/>
              <a:buFont typeface="Calibri"/>
              <a:buNone/>
            </a:pPr>
            <a:r>
              <a:rPr lang="en-US" altLang="ko-KR" sz="3600" kern="0" dirty="0"/>
              <a:t>  Quizlet</a:t>
            </a:r>
            <a:r>
              <a:rPr lang="ko-KR" altLang="en-US" sz="3600" kern="0" dirty="0"/>
              <a:t>을 통해 여러 방법으로 어휘를 공부해 봅시다</a:t>
            </a:r>
            <a:r>
              <a:rPr lang="en-US" altLang="ko-KR" sz="3600" kern="0" dirty="0"/>
              <a:t>. </a:t>
            </a:r>
            <a:endParaRPr lang="ko-KR" altLang="en-US" sz="3600" kern="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242EB81E-0ED2-4502-AC9E-52C71378DC26}"/>
              </a:ext>
            </a:extLst>
          </p:cNvPr>
          <p:cNvSpPr txBox="1"/>
          <p:nvPr/>
        </p:nvSpPr>
        <p:spPr>
          <a:xfrm>
            <a:off x="2594038" y="3161939"/>
            <a:ext cx="84818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000" dirty="0">
                <a:hlinkClick r:id="rId3"/>
              </a:rPr>
              <a:t>Quizlet 3</a:t>
            </a:r>
            <a:r>
              <a:rPr lang="ko-KR" altLang="en-US" sz="4000" dirty="0">
                <a:hlinkClick r:id="rId3"/>
              </a:rPr>
              <a:t>과 어휘를 클릭하세요</a:t>
            </a:r>
            <a:endParaRPr lang="ko-KR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065149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604</TotalTime>
  <Words>1288</Words>
  <Application>Microsoft Office PowerPoint</Application>
  <PresentationFormat>Widescreen</PresentationFormat>
  <Paragraphs>219</Paragraphs>
  <Slides>33</Slides>
  <Notes>30</Notes>
  <HiddenSlides>0</HiddenSlides>
  <MMClips>6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42" baseType="lpstr">
      <vt:lpstr>Batang</vt:lpstr>
      <vt:lpstr>Gulim</vt:lpstr>
      <vt:lpstr>맑은 고딕</vt:lpstr>
      <vt:lpstr>맑은 고딕</vt:lpstr>
      <vt:lpstr>Arial</vt:lpstr>
      <vt:lpstr>Calibri</vt:lpstr>
      <vt:lpstr>Times New Roman</vt:lpstr>
      <vt:lpstr>Wingdings</vt:lpstr>
      <vt:lpstr>1_Office Theme</vt:lpstr>
      <vt:lpstr>   재외동포를 위한 한국어 (영어권)   2-1  </vt:lpstr>
      <vt:lpstr>PowerPoint Presentation</vt:lpstr>
      <vt:lpstr>본 수업이 시작되기 전 할 수 있는 활동들입니다.  Warm-up options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Reference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재외동포를 위한 한국어(영어권)   4-1</dc:title>
  <dc:creator>HEE HAN</dc:creator>
  <cp:lastModifiedBy>Seunghee Back</cp:lastModifiedBy>
  <cp:revision>67</cp:revision>
  <dcterms:created xsi:type="dcterms:W3CDTF">2020-04-18T22:55:50Z</dcterms:created>
  <dcterms:modified xsi:type="dcterms:W3CDTF">2020-06-26T19:22:00Z</dcterms:modified>
</cp:coreProperties>
</file>